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2"/>
  </p:notesMasterIdLst>
  <p:sldIdLst>
    <p:sldId id="257" r:id="rId2"/>
    <p:sldId id="286" r:id="rId3"/>
    <p:sldId id="262" r:id="rId4"/>
    <p:sldId id="261" r:id="rId5"/>
    <p:sldId id="263" r:id="rId6"/>
    <p:sldId id="264" r:id="rId7"/>
    <p:sldId id="265" r:id="rId8"/>
    <p:sldId id="266" r:id="rId9"/>
    <p:sldId id="258" r:id="rId10"/>
    <p:sldId id="259" r:id="rId11"/>
    <p:sldId id="276" r:id="rId12"/>
    <p:sldId id="260" r:id="rId13"/>
    <p:sldId id="277" r:id="rId14"/>
    <p:sldId id="267" r:id="rId15"/>
    <p:sldId id="285" r:id="rId16"/>
    <p:sldId id="268" r:id="rId17"/>
    <p:sldId id="272" r:id="rId18"/>
    <p:sldId id="269" r:id="rId19"/>
    <p:sldId id="270" r:id="rId20"/>
    <p:sldId id="273" r:id="rId21"/>
    <p:sldId id="274" r:id="rId22"/>
    <p:sldId id="275" r:id="rId23"/>
    <p:sldId id="279" r:id="rId24"/>
    <p:sldId id="278" r:id="rId25"/>
    <p:sldId id="280" r:id="rId26"/>
    <p:sldId id="281" r:id="rId27"/>
    <p:sldId id="284" r:id="rId28"/>
    <p:sldId id="282" r:id="rId29"/>
    <p:sldId id="283" r:id="rId30"/>
    <p:sldId id="256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 autoAdjust="0"/>
    <p:restoredTop sz="94660"/>
  </p:normalViewPr>
  <p:slideViewPr>
    <p:cSldViewPr>
      <p:cViewPr varScale="1">
        <p:scale>
          <a:sx n="74" d="100"/>
          <a:sy n="74" d="100"/>
        </p:scale>
        <p:origin x="-10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3F7DA-881D-422D-ADD0-49FDCFBEB892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8528A1-618A-4611-913E-CC8370BD36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3291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38870-B790-4595-B5C4-8CF9A43846CC}" type="datetime1">
              <a:rPr lang="ru-RU" smtClean="0"/>
              <a:pPr/>
              <a:t>03.09.2018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B2AD5-5AE5-4ECD-A365-9CA3BBB21E2F}" type="datetime1">
              <a:rPr lang="ru-RU" smtClean="0"/>
              <a:pPr/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7E3E-8060-4A4F-9971-49E634A7EF12}" type="datetime1">
              <a:rPr lang="ru-RU" smtClean="0"/>
              <a:pPr/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615C-0187-42F5-805F-E6B8E9F97272}" type="datetime1">
              <a:rPr lang="ru-RU" smtClean="0"/>
              <a:pPr/>
              <a:t>03.09.2018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D08B-D81E-41BA-B60C-C751BC7DEB53}" type="datetime1">
              <a:rPr lang="ru-RU" smtClean="0"/>
              <a:pPr/>
              <a:t>03.09.2018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38DD7-DDC7-433E-8D9E-84CE28A6758B}" type="datetime1">
              <a:rPr lang="ru-RU" smtClean="0"/>
              <a:pPr/>
              <a:t>03.09.2018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91BAC-69B7-440E-9D6F-93E6EF82D7F0}" type="datetime1">
              <a:rPr lang="ru-RU" smtClean="0"/>
              <a:pPr/>
              <a:t>03.09.2018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6103D-EB92-427D-A7F1-4D4CB5166261}" type="datetime1">
              <a:rPr lang="ru-RU" smtClean="0"/>
              <a:pPr/>
              <a:t>03.09.2018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85766-2BD8-411E-8C81-6AD01A0F4CB5}" type="datetime1">
              <a:rPr lang="ru-RU" smtClean="0"/>
              <a:pPr/>
              <a:t>03.09.2018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C117F-A1B3-4186-85ED-7F656DE91A2F}" type="datetime1">
              <a:rPr lang="ru-RU" smtClean="0"/>
              <a:pPr/>
              <a:t>03.09.2018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8DD8-A9D6-422A-8911-2BABC93E2BA3}" type="datetime1">
              <a:rPr lang="ru-RU" smtClean="0"/>
              <a:pPr/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C99EC64-5913-47DF-88A2-C6B0E256ED8F}" type="datetime1">
              <a:rPr lang="ru-RU" smtClean="0"/>
              <a:pPr/>
              <a:t>03.09.2018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3426" y="2999601"/>
            <a:ext cx="68749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МАТЕРИАЛАМ ДОКЛАДА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 СТРАТЕГИЧЕСКИХ РАЗРАБОТОК И ВЫСШЕЙ ШКОЛЫ ЭКОНОМИКИ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908720"/>
            <a:ext cx="8712968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ДВЕНАДЦАТЬ РЕШЕНИЙ ДЛЯ НОВОГО ОБРАЗОВАНИЯ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28596" y="1289249"/>
            <a:ext cx="814393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 ПОДДЕРЖКИ РАННЕГО РАЗВИТИЯ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в дошкольном возрасте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(особенно от 0 до 3 лет)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существенной степени определяет достижения в школьном обучении, что, в свою очередь, имеет решающее значение для жизненного успеха.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260648"/>
            <a:ext cx="7056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cap="all" dirty="0">
                <a:effectLst>
                  <a:reflection blurRad="12700" stA="48000" endA="300" endPos="55000" dir="5400000" sy="-90000" algn="bl" rotWithShape="0"/>
                </a:effectLst>
                <a:latin typeface="Franklin Gothic Medium"/>
                <a:ea typeface="+mj-ea"/>
                <a:cs typeface="+mj-cs"/>
              </a:rPr>
              <a:t>Федеральный проект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686800" cy="4525963"/>
          </a:xfrm>
        </p:spPr>
        <p:txBody>
          <a:bodyPr/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Ресурсы, вложенные в раннее развитие, </a:t>
            </a:r>
            <a:endParaRPr lang="ru-RU" sz="2800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дают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три раза больший (хоть и отложенный) эффект для успешной карьеры и для социальной мобильности, чем ресурсы, потраченные на профессиональное образование</a:t>
            </a:r>
            <a:endParaRPr lang="ru-RU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044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76672"/>
            <a:ext cx="8458200" cy="914400"/>
          </a:xfrm>
        </p:spPr>
        <p:txBody>
          <a:bodyPr/>
          <a:lstStyle/>
          <a:p>
            <a:r>
              <a:rPr lang="ru-RU" sz="3600" cap="all" dirty="0"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  <a:ea typeface="+mj-ea"/>
                <a:cs typeface="+mj-cs"/>
              </a:rPr>
              <a:t>Федеральный проект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39552" y="1844824"/>
            <a:ext cx="727280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И ПОДДЕРЖКА ТАЛАНТОВ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ряде областей российская система развития, поиска и поддержки талантов эффективна и является одной из лучших в мире.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6"/>
            <a:ext cx="8686800" cy="4525963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то же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время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 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поиска и поддержки талантов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ограничена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в спектре направлений, и в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охвате: </a:t>
            </a:r>
          </a:p>
          <a:p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нее входит лишь три области </a:t>
            </a:r>
            <a:endParaRPr lang="ru-RU" sz="28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академические науки, 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различные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традиционные виды искусства 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спорт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уммарно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охватывает лишь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7%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детей и соответствует профессиям, составляющим не более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4%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рынка труда.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918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Федеральный проект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КАДРЫ ДЛЯ РАЗВИТИЯ ОБРАЗОВАНИЯ </a:t>
            </a:r>
          </a:p>
          <a:p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смысловая линия состоит в том, что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всех предложенных проектов меняет требования к профессиональной роли  педагога.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71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федеральных 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ХМАО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Clr>
                <a:srgbClr val="F0A22E"/>
              </a:buClr>
              <a:buNone/>
            </a:pP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F0A22E"/>
              </a:buClr>
              <a:buNone/>
            </a:pPr>
            <a:r>
              <a:rPr lang="ru-RU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«Поддержка раннего развития»</a:t>
            </a:r>
          </a:p>
          <a:p>
            <a:pPr marL="0" lvl="0" indent="0">
              <a:buClr>
                <a:srgbClr val="F0A22E"/>
              </a:buClr>
              <a:buNone/>
            </a:pPr>
            <a:r>
              <a:rPr lang="ru-RU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«Система непрерывного и доступного образования детей с ограниченными возможностями здоровья»</a:t>
            </a:r>
          </a:p>
          <a:p>
            <a:pPr marL="0" lvl="0" indent="0">
              <a:buClr>
                <a:srgbClr val="F0A22E"/>
              </a:buClr>
              <a:buNone/>
            </a:pPr>
            <a:r>
              <a:rPr lang="ru-RU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Женский деловой центр Югры»</a:t>
            </a:r>
          </a:p>
          <a:p>
            <a:pPr marL="0" lvl="0" indent="0">
              <a:buClr>
                <a:srgbClr val="F0A22E"/>
              </a:buClr>
              <a:buNone/>
            </a:pPr>
            <a:r>
              <a:rPr lang="ru-RU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«Современные родители»</a:t>
            </a:r>
            <a:endParaRPr lang="ru-RU" sz="3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F0A22E"/>
              </a:buClr>
              <a:buNone/>
            </a:pPr>
            <a:r>
              <a:rPr lang="ru-RU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«Молодые профессионалы»</a:t>
            </a:r>
            <a:endParaRPr lang="ru-RU" sz="3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F0A22E"/>
              </a:buClr>
              <a:buNone/>
            </a:pPr>
            <a:r>
              <a:rPr lang="ru-RU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«Успех каждого ребенка»</a:t>
            </a:r>
          </a:p>
          <a:p>
            <a:pPr marL="0" lvl="0" indent="0">
              <a:buClr>
                <a:srgbClr val="F0A22E"/>
              </a:buClr>
              <a:buNone/>
            </a:pPr>
            <a:r>
              <a:rPr lang="ru-RU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«Моя Югра-край, в котором я живу»</a:t>
            </a:r>
          </a:p>
          <a:p>
            <a:pPr marL="0" lvl="0" indent="0">
              <a:buClr>
                <a:srgbClr val="F0A22E"/>
              </a:buClr>
              <a:buNone/>
            </a:pPr>
            <a:r>
              <a:rPr lang="ru-RU" sz="3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1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Хоббитек</a:t>
            </a:r>
            <a:r>
              <a:rPr lang="ru-RU" sz="31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lvl="0" indent="0">
              <a:buClr>
                <a:srgbClr val="F0A22E"/>
              </a:buClr>
              <a:buNone/>
            </a:pPr>
            <a:endParaRPr lang="ru-RU" sz="3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F0A22E"/>
              </a:buClr>
              <a:buNone/>
            </a:pP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643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86800" cy="8382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проектов в ХМАО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«ПОДДЕРЖКА РАННЕГО РАЗВИТИЯ»</a:t>
            </a:r>
          </a:p>
          <a:p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фокус реализации проекта: поддержка родителей и семей с детьми от 2 месяцев до 3-х лет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435280" cy="5976664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необходимо культивировать понимание родителями важности раннего образования</a:t>
            </a:r>
            <a:endParaRPr lang="ru-RU" sz="2000" dirty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необходима поддержка  негосударственных форм дошкольного образования и государственно-частного партнерства, которые в округе набирают  свои темпы.</a:t>
            </a:r>
            <a:endParaRPr lang="ru-RU" sz="2000" dirty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части создания новых мест  в дошкольных образовательных организациях необходимо  уделить 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внимание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именно 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группам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раннего развития</a:t>
            </a:r>
            <a:endParaRPr lang="ru-RU" sz="2000" dirty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развитие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вариативных форм дошкольного 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образования:</a:t>
            </a:r>
            <a:endParaRPr lang="ru-RU" sz="2000" dirty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</a:t>
            </a:r>
            <a:r>
              <a:rPr lang="ru-RU" sz="2000" i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sz="2000" i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визиты </a:t>
            </a:r>
            <a:r>
              <a:rPr lang="ru-RU" sz="2000" i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специалиста на дому (индивидуальное обучение родителей</a:t>
            </a:r>
            <a:r>
              <a:rPr lang="ru-RU" sz="2000" i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);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i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sz="2000" i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г</a:t>
            </a:r>
            <a:r>
              <a:rPr lang="ru-RU" sz="2000" i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рупповые </a:t>
            </a:r>
            <a:r>
              <a:rPr lang="ru-RU" sz="2000" i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занятия для родителей, организованные на территории района/муниципалитета (возможно с детьми); -</a:t>
            </a:r>
            <a:endParaRPr lang="ru-RU" sz="2000" dirty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  <a:p>
            <a:pPr marL="0" indent="0">
              <a:buNone/>
            </a:pPr>
            <a:r>
              <a:rPr lang="ru-RU" sz="2000" i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-гувернерская служба</a:t>
            </a:r>
          </a:p>
          <a:p>
            <a:pPr marL="0" indent="0">
              <a:buNone/>
            </a:pPr>
            <a:r>
              <a:rPr lang="ru-RU" sz="2000" i="1" dirty="0" smtClean="0">
                <a:solidFill>
                  <a:schemeClr val="tx1"/>
                </a:solidFill>
                <a:latin typeface="Times New Roman"/>
              </a:rPr>
              <a:t>-виртуальны детский сад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проектов в ХМАО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«Женский деловой центр Югры»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предусматривает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Женские дискуссионные/образовательные группы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  мам  по совокупности схожих проблем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проектов в ХМАО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«Современные   родители»</a:t>
            </a:r>
            <a:endParaRPr lang="ru-RU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Мы живем в эпоху глобальной конкуренции и высокой степени неопределенности будущего и победителями окажутся те страны, которые делают основную ставку на самого человека, на максимальное развитие его потенциала, на способности людей делать жизнь лучше, развивать себя, культуру, страну в условиях быстрых и непредсказуемых изменений.</a:t>
            </a: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Ключевую роль в этой новой повестке играет образование.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8316416" cy="64306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проектов в ХМАО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«Успех каждого ребенка»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Привлечение негосударственных организаций, реализующих дополнительные общеобразовательные программы</a:t>
            </a:r>
            <a:endParaRPr lang="ru-RU" sz="2400" dirty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Реализация региональной модели выявления и сопровождения детей, проявляющих выдающиеся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способности</a:t>
            </a:r>
            <a:endParaRPr lang="ru-RU" sz="2400" dirty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6577" y="476672"/>
            <a:ext cx="8686800" cy="8382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проектов в ХМАО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ОЯ ЮГРА-КРАЙ, В КОТОРОМ Я ЖИВУ»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ЦЕЛЬ</a:t>
            </a:r>
            <a:endParaRPr lang="ru-RU" sz="2400" dirty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• Развитие творческого потенциала учащихся </a:t>
            </a:r>
            <a:endParaRPr lang="ru-RU" sz="2400" dirty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• Духовно-нравственное, патриотическое воспитание </a:t>
            </a:r>
            <a:endParaRPr lang="ru-RU" sz="2400" dirty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• Формирование интереса к истории, традициям, быту региона, бережного отношения к окружающей среде</a:t>
            </a:r>
            <a:endParaRPr lang="ru-RU" sz="2400" dirty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• Вовлечение родителей, воспитателей, педагогов в совместную проектную деятельность с детьми 5 – 8 лет</a:t>
            </a:r>
            <a:endParaRPr lang="ru-RU" sz="2400" dirty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Хоббитека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проектов в ХМАО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686800" cy="49685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НЕПРЕРЫВНОГО И ДОСТУПНОГО  ОБРАЗОВАНИЯ ДЕТЕЙ  С ОГРАНИЧЕННЫМИ  ВОЗМОЖНОСТЯМИ ЗДОРОВЬЯ»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Создание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системы ранней помощи семьям, воспитывающим детей с ограниченными возможностями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здоровья с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первых лет жизни, путем тиражирования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межведомственной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модели ранней помощи с привлечением негосударственных организаций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К 2020 году количество людей с ограниченными возможностями удвоится! </a:t>
            </a:r>
            <a:endParaRPr lang="ru-RU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Для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их реабилитации требуется комплексная система сопровождения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300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на 10% - 17% ежегодно возрастает количество диагностированных случаев РАС</a:t>
            </a:r>
            <a:endParaRPr lang="ru-RU" sz="2400" dirty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Clr>
                <a:srgbClr val="F0A22E"/>
              </a:buClr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 1990 году был диагностирован 1 из 1600 детей</a:t>
            </a:r>
            <a:endParaRPr lang="ru-RU" sz="2400" dirty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а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сегодняшний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день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1 из 68 детей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диагностирован с РАС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5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Эти числа превышают общее количество детей больных диабетом, СПИДом, раком, церебральным параличом, миопатией и синдромом Дауна. </a:t>
            </a:r>
            <a:endParaRPr lang="ru-RU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По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оценкам экспертов через 15 лет в каждой семье будет ребенок, нуждающийся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 ранней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помощи.</a:t>
            </a:r>
            <a:endParaRPr lang="ru-RU" sz="2400" b="1" dirty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62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686800" cy="619268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51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Ранняя помощь </a:t>
            </a:r>
            <a:r>
              <a:rPr lang="ru-RU" sz="51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— это комплекс медицинских, социальных и психолого- педагогических услуг на </a:t>
            </a:r>
            <a:r>
              <a:rPr lang="ru-RU" sz="51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межведомственно</a:t>
            </a:r>
            <a:r>
              <a:rPr lang="ru-RU" sz="51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й основе, направленных на раннее выявление детей с ограниченными возможностями здоровья, содействие их оптимальному развитию, формирование физического и психического здоровья, включение в среду сверстников и интеграцию в общество, сопровождение и поддержку семьи, повышение компетентности родителей (законных представителей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) </a:t>
            </a:r>
            <a:endParaRPr lang="ru-RU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Концепция развития системы ранней помощи на период до 2020 г.)</a:t>
            </a:r>
            <a:endParaRPr lang="ru-RU" sz="2400" dirty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154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 части мероприятий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создание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консультационных центров методической, психолого-педагогической, диагностической и консультативной помощи родителям (законным представителям)</a:t>
            </a:r>
            <a:endParaRPr lang="ru-RU" sz="2400" dirty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284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686800" cy="540060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Социальные эффекты системы ранней помощи (из опыта трех российских регионов, в которых создана система ранней помощи (Республика Марий Эл, Самарская область, г. Санкт-Петербург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60% значительное улучшение показателей развития</a:t>
            </a:r>
            <a:endParaRPr lang="ru-RU" sz="1800" dirty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10% некоторое улучшение в развитии при тяжелых и множественных нарушениях </a:t>
            </a:r>
            <a:endParaRPr lang="ru-RU" sz="1800" dirty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980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Экономический эффект за счет увеличения числа детей, которые могут обучаться по основным общеобразовательным программам,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сокращение бюджетных затрат на обучение и социальные выплаты</a:t>
            </a:r>
            <a:endParaRPr lang="ru-RU" sz="2400" b="1" dirty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987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Место, которое Россия будет занимать в глобальном миропорядке к 2050 году, определяется тем, что будет происходить в 2018–2024 годы в наших детских садах, школах, колледжах и университетах, в сфере непрерывного образования.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Ведущая роль будет принадлежать человеческому капиталу</a:t>
            </a:r>
          </a:p>
          <a:p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3920" y="446726"/>
            <a:ext cx="8316416" cy="64306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214282" y="928670"/>
            <a:ext cx="3643338" cy="464347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571736" y="928670"/>
            <a:ext cx="45544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Культурный уровень педагога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86050" y="1643050"/>
            <a:ext cx="5937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Ценность образовательной программы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8992" y="3214686"/>
            <a:ext cx="1715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Лидерство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3143239" y="2428868"/>
            <a:ext cx="5429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Образовательные технологии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4158" y="4071942"/>
            <a:ext cx="55098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Ресурсы : материальные , кадровые</a:t>
            </a:r>
            <a:endParaRPr lang="ru-RU" sz="2000" dirty="0">
              <a:latin typeface="Arial Black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214546" y="1214422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357422" y="1857364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857488" y="2714620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000364" y="3571876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357554" y="4357694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Человеческий капитал — это знания, умения и установки, позволяющие человеку создавать доход и другие полезные эффекты, превосходящие первоначальные инвестиции и текущие затраты, для себя, работодателя и для общества в целом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335846"/>
            <a:ext cx="8712968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ДВЕНАДЦАТЬ РЕШЕНИЙ ДЛЯ НОВОГО ОБРАЗОВАНИЯ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2400" b="1" cap="none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ДВЕНАДЦАТЬ РЕШЕНИЙ ДЛЯ НОВОГО ОБРАЗОВАНИЯ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Человеческий капитал в XXI веке стал важнейшим фактором развития экономики и общества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Это такой же ресурс, каким в последние 15 лет была нефть, и он должен стать ключевым фактором роста благосостояния страны и каждого человека во второй четверти XXI века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7920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2700" b="1" cap="none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ДВЕНАДЦАТЬ РЕШЕНИЙ ДЛЯ НОВОГО ОБРАЗОВАНИЯ </a:t>
            </a:r>
            <a:r>
              <a:rPr lang="ru-RU" sz="3200" b="1" cap="none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200" b="1" cap="none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человеческого капитала в первую очередь формируется системой образования.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2700" b="1" cap="none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ДВЕНАДЦАТЬ РЕШЕНИЙ ДЛЯ НОВОГО ОБРАЗОВАНИЯ </a:t>
            </a:r>
            <a:r>
              <a:rPr lang="ru-RU" sz="3200" b="1" cap="none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200" b="1" cap="none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Помимо того что образование создает человеческий капитал как ключевой фактор развития экономики в XXI веке, оно и само является растущей отраслью экономики</a:t>
            </a:r>
            <a:r>
              <a:rPr lang="ru-RU" b="1" dirty="0" smtClean="0">
                <a:solidFill>
                  <a:schemeClr val="tx1"/>
                </a:solidFill>
              </a:rPr>
              <a:t>!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80728"/>
            <a:ext cx="8686800" cy="4525963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условиях сокращения трудоспособного населения </a:t>
            </a:r>
          </a:p>
          <a:p>
            <a:pPr lvl="7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 9% к 2025 году)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ценен каждый человек, а значит, особенно острой становится задача преодоления учебной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неуспешности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4975" y="668494"/>
            <a:ext cx="8482042" cy="5352794"/>
          </a:xfrm>
        </p:spPr>
        <p:txBody>
          <a:bodyPr>
            <a:normAutofit lnSpcReduction="10000"/>
          </a:bodyPr>
          <a:lstStyle/>
          <a:p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1.СИСТЕМА ПОДДЕРЖКИ РАННЕГО РАЗВИТИЯ</a:t>
            </a:r>
          </a:p>
          <a:p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2.ШКОЛА ЦИФРОВОГО ВЕКА</a:t>
            </a:r>
          </a:p>
          <a:p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3.МАТЕРИАЛЬНАЯ ИНФРАСТРУКТУРА ШКОЛЫ</a:t>
            </a:r>
          </a:p>
          <a:p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4.РАВНЫЕ ОБРАЗОВАТЕЛЬНЫЕ ВОЗМОЖНОСТИ И УСПЕХ КАЖДОГО</a:t>
            </a:r>
          </a:p>
          <a:p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5.РАЗВИТИЕ И ПОДДЕРЖКА ТАЛАНТОВ</a:t>
            </a:r>
          </a:p>
          <a:p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6.ТЕХНОЛОГИЧЕСКОЕ ОБРАЗОВАНИЕ В ШКОЛЕ И СПО</a:t>
            </a:r>
          </a:p>
          <a:p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7.ВУЗЫ КАК ЦЕНТРЫ ИННОВАЦИЙ В РЕГИОНАХ И ОТРАСЛЯХ</a:t>
            </a:r>
          </a:p>
          <a:p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8.ЗАПУСК СИСТЕМЫ НЕПРЕРЫВНОГО ОБРАЗОВАНИЯ</a:t>
            </a:r>
          </a:p>
          <a:p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9.ФУНДАМЕНТАЛЬНЫЕ И ПОИСКОВЫЕ ИССЛЕДОВАНИЯ В ВЫСШЕЙ ШКОЛЕ, ГЛОБАЛЬНЫЕ УНИВЕРСИТЕТЫ, РАН</a:t>
            </a:r>
          </a:p>
          <a:p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ЭКСПОРТ ОБРАЗОВАНИЯ</a:t>
            </a:r>
          </a:p>
          <a:p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СОВРЕМЕННОЕ СОДЕРЖАНИЕ ШКОЛЬНОГО ОБРАЗОВАНИЯ: ГРАМОТНОСТЬ, ВОСПИТАНИЕ И УНИВЕРСАЛЬНЫЕ НАВЫКИ ДЛЯ ВСЕХ</a:t>
            </a:r>
          </a:p>
          <a:p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КАДРЫ ДЛЯ РАЗВИТИЯ ОБРАЗОВАНИЯ</a:t>
            </a:r>
            <a:endParaRPr lang="ru-RU" sz="2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88640"/>
            <a:ext cx="8568952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ДВЕНАДЦАТЬ РЕШЕНИЙ ДЛЯ НОВОГО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9532" y="6237312"/>
            <a:ext cx="8352928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основой глобальных федеральных проектов 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247</TotalTime>
  <Words>1158</Words>
  <Application>Microsoft Office PowerPoint</Application>
  <PresentationFormat>Экран (4:3)</PresentationFormat>
  <Paragraphs>154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Трек</vt:lpstr>
      <vt:lpstr>Слайд 1</vt:lpstr>
      <vt:lpstr>Слайд 2</vt:lpstr>
      <vt:lpstr>Слайд 3</vt:lpstr>
      <vt:lpstr>Слайд 4</vt:lpstr>
      <vt:lpstr>ДВЕНАДЦАТЬ РЕШЕНИЙ ДЛЯ НОВОГО ОБРАЗОВАНИЯ </vt:lpstr>
      <vt:lpstr>ДВЕНАДЦАТЬ РЕШЕНИЙ ДЛЯ НОВОГО ОБРАЗОВАНИЯ  </vt:lpstr>
      <vt:lpstr>ДВЕНАДЦАТЬ РЕШЕНИЙ ДЛЯ НОВОГО ОБРАЗОВАНИЯ  </vt:lpstr>
      <vt:lpstr>Слайд 8</vt:lpstr>
      <vt:lpstr>Слайд 9</vt:lpstr>
      <vt:lpstr>Слайд 10</vt:lpstr>
      <vt:lpstr>Слайд 11</vt:lpstr>
      <vt:lpstr>Слайд 12</vt:lpstr>
      <vt:lpstr>Слайд 13</vt:lpstr>
      <vt:lpstr>Федеральный проект</vt:lpstr>
      <vt:lpstr>Реализация федеральных  проектов в ХМАО</vt:lpstr>
      <vt:lpstr>Реализация проектов в ХМАО</vt:lpstr>
      <vt:lpstr>Слайд 17</vt:lpstr>
      <vt:lpstr>Реализация проектов в ХМАО</vt:lpstr>
      <vt:lpstr>Реализация проектов в ХМАО</vt:lpstr>
      <vt:lpstr>Реализация проектов в ХМАО</vt:lpstr>
      <vt:lpstr>Реализация проектов в ХМАО</vt:lpstr>
      <vt:lpstr>Реализация проектов в ХМАО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Чебурашка</dc:creator>
  <cp:lastModifiedBy>Людмила</cp:lastModifiedBy>
  <cp:revision>25</cp:revision>
  <dcterms:created xsi:type="dcterms:W3CDTF">2018-08-30T05:33:57Z</dcterms:created>
  <dcterms:modified xsi:type="dcterms:W3CDTF">2018-09-03T10:37:15Z</dcterms:modified>
</cp:coreProperties>
</file>