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4E727-7404-4303-BC36-DD1D25632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5AD64-3BB1-4A81-9EDE-B2F45F0FA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49250"/>
            <a:ext cx="2055813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69567F-035D-43B6-BB30-CF9810FA7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1DD0F3-F4E2-4BE3-85EE-8AA800AF9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784381-551B-4BBF-BEFF-20D171F05C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FA8D2-0649-4503-9749-A857A4546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4DEC40-DAF8-4272-91E2-85E09BFC0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925526-D1E7-44EE-AA67-5A5AC330D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83002E-F775-467C-A422-9781FEC63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629DA4-57FB-4144-BA87-D3FED2923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8E948D-6522-481F-8B7A-858107284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BAE8BE-A85E-43DC-9B61-EFE83488A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E553FB-C8AD-4288-900D-B337A3071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CCF99A-2AE7-4588-90F4-E1046D867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49FA33-0F49-47DD-93F6-B34B1996A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F3B44C-A264-48FD-B229-F46C1F023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18230D-A9DA-4772-8F9B-F4387A3053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E55D97-F70F-4B03-93B5-87D5CF390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475681-AC8C-498D-A1B1-8243236FA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C1921-34CA-4D23-B1CB-4FC8CC194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20F7A7-F4D2-441F-9397-51DB8D767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C57E00-ABFA-477A-B70D-47D80EBF39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CDFCC33-E263-401D-BE40-60671B446C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fld id="{CFBD86E5-760D-4F81-B6B6-556E30A6EE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19700" y="2403475"/>
            <a:ext cx="34290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C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C00000"/>
              </a:solidFill>
              <a:latin typeface="Tahoma" pitchFamily="3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652120" y="764704"/>
            <a:ext cx="287972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Tahoma" pitchFamily="32" charset="0"/>
              </a:rPr>
              <a:t> </a:t>
            </a:r>
            <a:endParaRPr lang="ru-RU" sz="2400" b="1" dirty="0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709863"/>
            <a:ext cx="4176712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9950" y="1674813"/>
            <a:ext cx="4319588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Коррупция </a:t>
            </a: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страшное социальное зло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err="1" smtClean="0">
                <a:latin typeface="Arial Black" pitchFamily="34" charset="0"/>
              </a:rPr>
              <a:t>Болчаровская</a:t>
            </a:r>
            <a:r>
              <a:rPr lang="ru-RU" dirty="0" smtClean="0">
                <a:latin typeface="Arial Black" pitchFamily="34" charset="0"/>
              </a:rPr>
              <a:t> средняя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Arial Black" pitchFamily="34" charset="0"/>
              </a:rPr>
              <a:t>Выполнил</a:t>
            </a:r>
          </a:p>
          <a:p>
            <a:pPr algn="r"/>
            <a:r>
              <a:rPr lang="ru-RU" b="1" dirty="0" smtClean="0">
                <a:latin typeface="Arial Black" pitchFamily="34" charset="0"/>
              </a:rPr>
              <a:t> ученик </a:t>
            </a:r>
            <a:r>
              <a:rPr lang="ru-RU" b="1" dirty="0" smtClean="0">
                <a:latin typeface="Arial Black" pitchFamily="34" charset="0"/>
              </a:rPr>
              <a:t>8 класс</a:t>
            </a:r>
            <a:endParaRPr lang="ru-RU" b="1" dirty="0" smtClean="0">
              <a:latin typeface="Arial Black" pitchFamily="34" charset="0"/>
            </a:endParaRPr>
          </a:p>
          <a:p>
            <a:pPr algn="r"/>
            <a:r>
              <a:rPr lang="ru-RU" b="1" dirty="0" smtClean="0">
                <a:latin typeface="Arial Black" pitchFamily="34" charset="0"/>
              </a:rPr>
              <a:t>Жарков Владимир.</a:t>
            </a:r>
          </a:p>
          <a:p>
            <a:pPr algn="r"/>
            <a:r>
              <a:rPr lang="ru-RU" b="1" dirty="0" smtClean="0">
                <a:latin typeface="Arial Black" pitchFamily="34" charset="0"/>
              </a:rPr>
              <a:t>Руководитель учитель истории </a:t>
            </a:r>
          </a:p>
          <a:p>
            <a:pPr algn="r"/>
            <a:r>
              <a:rPr lang="ru-RU" b="1" dirty="0" smtClean="0">
                <a:latin typeface="Arial Black" pitchFamily="34" charset="0"/>
              </a:rPr>
              <a:t>Максименко Татьяна Владимировна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536" y="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Что же нам делать?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980728"/>
            <a:ext cx="7858125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необходимо  совершенствовать действующее законодательство;</a:t>
            </a:r>
          </a:p>
          <a:p>
            <a:pPr marL="341313" indent="-341313">
              <a:spcBef>
                <a:spcPts val="5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одним из главных  принципов борьбы  с  коррупцией  и  организованной преступностью должны быть  гласность  и  прозрачность  деятельности  органов судебной и исполнительной власти, средств  массовой  информации,  граждан  и общественных формирований;</a:t>
            </a:r>
          </a:p>
          <a:p>
            <a:pPr marL="341313" indent="-341313">
              <a:spcBef>
                <a:spcPts val="5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создание обстановки  нетерпимости,  осуждения,  аморальности  любого факта проявления коррупции.</a:t>
            </a:r>
          </a:p>
          <a:p>
            <a:pPr marL="341313" indent="-341313">
              <a:spcBef>
                <a:spcPts val="5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044" y="5188259"/>
            <a:ext cx="3024956" cy="1669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350838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Новое в антикоррупционном законодательстве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1771650"/>
            <a:ext cx="8515350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В соответствии с Указом Президента Российской Федерации от 19 мая 2008 года № 815 «О мерах по противодействию коррупции», был образован Совет при Президенте Российской Федерации по противодействию коррупции. На него была возложена задача разработки Национального плана.</a:t>
            </a:r>
          </a:p>
          <a:p>
            <a:pPr marL="341313" indent="-341313"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Национальный план противодействия коррупции, утвержденный Президентом Российской Федерации 31 июля 2008 г.</a:t>
            </a:r>
          </a:p>
          <a:p>
            <a:pPr marL="341313" indent="-341313" algn="r"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25 декабря 2008 года Президентом России </a:t>
            </a:r>
          </a:p>
          <a:p>
            <a:pPr marL="341313" indent="-341313" algn="r">
              <a:spcBef>
                <a:spcPts val="45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подписан Федеральный закон </a:t>
            </a:r>
          </a:p>
          <a:p>
            <a:pPr marL="341313" indent="-341313" algn="r">
              <a:spcBef>
                <a:spcPts val="45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«О противодействии коррупции».                                                                   В этом законе, по сути, сформулирована </a:t>
            </a:r>
          </a:p>
          <a:p>
            <a:pPr marL="341313" indent="-341313" algn="r">
              <a:spcBef>
                <a:spcPts val="45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политика государства в </a:t>
            </a:r>
          </a:p>
          <a:p>
            <a:pPr marL="341313" indent="-341313" algn="r">
              <a:spcBef>
                <a:spcPts val="45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сфере противодействия коррупции.</a:t>
            </a:r>
          </a:p>
          <a:p>
            <a:pPr marL="341313" indent="-341313" algn="r"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  <a:p>
            <a:pPr marL="341313" indent="-341313"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  <a:p>
            <a:pPr marL="341313" indent="-341313"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05263"/>
            <a:ext cx="3454400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350838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Борьба с коррупцией - дело каждого!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7777163" cy="454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68313" y="1071563"/>
            <a:ext cx="8389937" cy="639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-122"/>
              </a:rPr>
              <a:t>Коррупция (от лат.corruptio-подкуп), — это дача</a:t>
            </a:r>
          </a:p>
          <a:p>
            <a:pPr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-122"/>
              </a:rPr>
              <a:t>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                          лицу другими физическими лицами</a:t>
            </a:r>
          </a:p>
          <a:p>
            <a:pPr algn="just"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ea typeface="SimSun" charset="-122"/>
            </a:endParaRPr>
          </a:p>
          <a:p>
            <a:pPr algn="just">
              <a:spcBef>
                <a:spcPts val="80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  <a:p>
            <a:pPr algn="just">
              <a:spcBef>
                <a:spcPts val="80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  <a:p>
            <a:pPr algn="just">
              <a:spcBef>
                <a:spcPts val="80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SimSun" charset="-122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561975"/>
            <a:ext cx="7721600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-122"/>
              </a:rPr>
              <a:t>         Что такое коррупция???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5084763"/>
            <a:ext cx="29210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8859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dirty="0">
                <a:solidFill>
                  <a:srgbClr val="C00000"/>
                </a:solidFill>
              </a:rPr>
              <a:t>Что такое блат, взятка?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7859713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29600" cy="15557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C00000"/>
                </a:solidFill>
              </a:rPr>
              <a:t>Можно ли определить цену коррупции?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114800"/>
          </a:xfrm>
          <a:ln/>
        </p:spPr>
        <p:txBody>
          <a:bodyPr/>
          <a:lstStyle/>
          <a:p>
            <a:pPr lvl="1" indent="-284163" algn="ctr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dirty="0">
                <a:latin typeface="Arial" charset="0"/>
              </a:rPr>
              <a:t>Нет.</a:t>
            </a:r>
          </a:p>
          <a:p>
            <a:pPr lvl="1" indent="-284163" algn="ctr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dirty="0">
                <a:latin typeface="Arial" charset="0"/>
              </a:rPr>
              <a:t> Дача взяток не фиксируется, и они не всегда имеют денежную форму: одолжения, подарки и т.д.</a:t>
            </a:r>
          </a:p>
          <a:p>
            <a:pPr lvl="1" indent="-284163"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dirty="0">
              <a:latin typeface="Arial" charset="0"/>
            </a:endParaRPr>
          </a:p>
          <a:p>
            <a:pPr lvl="3" indent="-227013"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a-DK" sz="2800" dirty="0">
              <a:latin typeface="Arial Unicode MS" charset="0"/>
              <a:cs typeface="Arial Unicode MS" charset="0"/>
            </a:endParaRPr>
          </a:p>
          <a:p>
            <a:pPr marL="341313" indent="-341313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a-DK" sz="2800" dirty="0">
              <a:latin typeface="Arial Unicode MS" charset="0"/>
              <a:cs typeface="Arial Unicode MS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6967656" cy="2879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9224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>
                <a:solidFill>
                  <a:srgbClr val="C00000"/>
                </a:solidFill>
                <a:latin typeface="Arial Unicode MS" charset="0"/>
                <a:cs typeface="Arial Unicode MS" charset="0"/>
              </a:rPr>
              <a:t>Как коррупция влияет на человеческую жизнь?</a:t>
            </a:r>
            <a:r>
              <a:rPr lang="da-DK" sz="4000" dirty="0">
                <a:solidFill>
                  <a:srgbClr val="C00000"/>
                </a:solidFill>
                <a:latin typeface="Arial Unicode MS" charset="0"/>
                <a:cs typeface="Arial Unicode MS" charset="0"/>
              </a:rPr>
              <a:t/>
            </a:r>
            <a:br>
              <a:rPr lang="da-DK" sz="4000" dirty="0">
                <a:solidFill>
                  <a:srgbClr val="C00000"/>
                </a:solidFill>
                <a:latin typeface="Arial Unicode MS" charset="0"/>
                <a:cs typeface="Arial Unicode MS" charset="0"/>
              </a:rPr>
            </a:br>
            <a:endParaRPr lang="da-DK" sz="4000" dirty="0">
              <a:solidFill>
                <a:srgbClr val="C00000"/>
              </a:solidFill>
              <a:latin typeface="Arial Unicode MS" charset="0"/>
              <a:cs typeface="Arial Unicode M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3455987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060575"/>
            <a:ext cx="3960813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C00000"/>
                </a:solidFill>
              </a:rPr>
              <a:t>Коррупция морально разлагает, приводит к нравственной деградации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4621212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700213"/>
            <a:ext cx="3665538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371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>
                <a:solidFill>
                  <a:srgbClr val="C00000"/>
                </a:solidFill>
                <a:latin typeface="Arial Unicode MS" charset="0"/>
                <a:cs typeface="Arial Unicode MS" charset="0"/>
              </a:rPr>
              <a:t>Примеры коррупции</a:t>
            </a:r>
            <a:r>
              <a:rPr lang="da-DK" sz="4800" dirty="0">
                <a:solidFill>
                  <a:srgbClr val="C00000"/>
                </a:solidFill>
                <a:latin typeface="Arial Unicode MS" charset="0"/>
                <a:cs typeface="Arial Unicode MS" charset="0"/>
              </a:rPr>
              <a:t>: </a:t>
            </a:r>
            <a:br>
              <a:rPr lang="da-DK" sz="4800" dirty="0">
                <a:solidFill>
                  <a:srgbClr val="C00000"/>
                </a:solidFill>
                <a:latin typeface="Arial Unicode MS" charset="0"/>
                <a:cs typeface="Arial Unicode MS" charset="0"/>
              </a:rPr>
            </a:br>
            <a:endParaRPr lang="da-DK" sz="4800" dirty="0">
              <a:solidFill>
                <a:srgbClr val="C00000"/>
              </a:solidFill>
              <a:latin typeface="Arial Unicode MS" charset="0"/>
              <a:cs typeface="Arial Unicode MS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4214812" cy="290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3960812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716338"/>
            <a:ext cx="3960812" cy="297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92600"/>
            <a:ext cx="3162300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50838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Госслужбы, которые наиболее активные в собирании взяток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таможенные службы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медицинские организации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автоинспекции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судебные органы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налоговые органы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правоохранительные органы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бюрократия</a:t>
            </a:r>
          </a:p>
          <a:p>
            <a:pPr marL="341313" indent="-341313">
              <a:spcBef>
                <a:spcPts val="5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ВУЗы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3097212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Корни зла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7544" y="1484784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низкий уровень правовой культуры населения;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    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 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несовершенство законодательства;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специфика преступлений; </a:t>
            </a:r>
          </a:p>
          <a:p>
            <a:pPr marL="341313" indent="-341313">
              <a:spcBef>
                <a:spcPts val="40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    коррупция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имеет не только скрытый, но и согласительный характер. Как правило, такие действия не влекут за собой жалоб, так как взаимовыгодны.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переходный этап экономического развития;</a:t>
            </a:r>
          </a:p>
          <a:p>
            <a:pPr marL="341313" indent="-341313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SimSun" charset="-122"/>
              </a:rPr>
              <a:t>низкий уровень жизни и оплаты труда.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331</Words>
  <Application>Microsoft Office PowerPoint</Application>
  <PresentationFormat>Экран (4:3)</PresentationFormat>
  <Paragraphs>52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Тема Office</vt:lpstr>
      <vt:lpstr>Слайд 1</vt:lpstr>
      <vt:lpstr>Слайд 2</vt:lpstr>
      <vt:lpstr>Что такое блат, взятка?</vt:lpstr>
      <vt:lpstr>Можно ли определить цену коррупции? </vt:lpstr>
      <vt:lpstr>Как коррупция влияет на человеческую жизнь? </vt:lpstr>
      <vt:lpstr>Коррупция морально разлагает, приводит к нравственной деградации</vt:lpstr>
      <vt:lpstr>Примеры коррупции: 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Татьяна</cp:lastModifiedBy>
  <cp:revision>56</cp:revision>
  <cp:lastPrinted>1601-01-01T00:00:00Z</cp:lastPrinted>
  <dcterms:created xsi:type="dcterms:W3CDTF">2010-03-28T09:13:30Z</dcterms:created>
  <dcterms:modified xsi:type="dcterms:W3CDTF">2018-11-21T05:20:25Z</dcterms:modified>
</cp:coreProperties>
</file>