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422D8ADB-5F27-4E6E-9331-FCD8B9DFB4C2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Calibri" pitchFamily="34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A973E-843A-48DF-A2FA-C2524801964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0C43F9-7058-48BC-B977-BB27CC0B70F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600F2F-B558-4883-9724-2E300FF93A9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201196-9757-457A-AF0D-D81E0F431E9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B8145-69D7-48D0-AC23-C4DCA3334AB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F81E1B-B534-4F92-B4F8-C02FD02B4B2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3F7D2F-B021-4EA3-8B72-F21058010C7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7CABB3-1745-4C8F-8F0D-46E14A11D0F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45D62A-F86E-4883-BB5A-B3E8A60E569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21E792-3359-433A-B20F-432B9094A7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2DBC94-D409-4471-878F-9CCC65118F6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355080"/>
            <a:ext cx="2133720" cy="3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5080"/>
            <a:ext cx="2895839" cy="3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5080"/>
            <a:ext cx="2133720" cy="36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F5604DA1-B18E-469A-A505-DF1C4F956961}" type="slidenum">
              <a:rPr/>
              <a:pPr lvl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SimSun" pitchFamily="2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SimSun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427984" y="1268760"/>
            <a:ext cx="5146849" cy="3139321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 sz="6600" b="1" i="1" dirty="0">
                <a:solidFill>
                  <a:srgbClr val="C00000"/>
                </a:solidFill>
              </a:rPr>
              <a:t>Вместе против коррупции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599" y="4571640"/>
            <a:ext cx="6400799" cy="1067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SimSun" pitchFamily="2"/>
              <a:cs typeface="Tahoma" pitchFamily="2"/>
            </a:endParaRPr>
          </a:p>
        </p:txBody>
      </p:sp>
      <p:pic>
        <p:nvPicPr>
          <p:cNvPr id="8" name="Содержимое 3" descr="кор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82140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err="1" smtClean="0">
                <a:latin typeface="Arial Black" pitchFamily="34" charset="0"/>
              </a:rPr>
              <a:t>Болчаровская</a:t>
            </a:r>
            <a:r>
              <a:rPr lang="ru-RU" dirty="0" smtClean="0">
                <a:latin typeface="Arial Black" pitchFamily="34" charset="0"/>
              </a:rPr>
              <a:t> средняя общеобразовательная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Выполнила ученица 8 класса</a:t>
            </a:r>
          </a:p>
          <a:p>
            <a:pPr algn="r"/>
            <a:r>
              <a:rPr lang="ru-RU" dirty="0" err="1" smtClean="0">
                <a:latin typeface="Arial Black" pitchFamily="34" charset="0"/>
              </a:rPr>
              <a:t>Лисина</a:t>
            </a:r>
            <a:r>
              <a:rPr lang="ru-RU" dirty="0" smtClean="0">
                <a:latin typeface="Arial Black" pitchFamily="34" charset="0"/>
              </a:rPr>
              <a:t> Полина.</a:t>
            </a:r>
            <a:endParaRPr lang="ru-RU" dirty="0" smtClean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Руководитель учитель истории 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Максименко Татьяна Владимировна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0720" y="79200"/>
            <a:ext cx="8242560" cy="1348200"/>
            <a:chOff x="450720" y="79200"/>
            <a:chExt cx="8242560" cy="1348200"/>
          </a:xfrm>
        </p:grpSpPr>
        <p:pic>
          <p:nvPicPr>
            <p:cNvPr id="3" name="Заголовок 1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50720" y="79200"/>
              <a:ext cx="8242560" cy="1347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50720" y="79200"/>
              <a:ext cx="8242560" cy="1348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ctr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64472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r>
              <a:rPr lang="ru-RU" sz="3000" b="1">
                <a:solidFill>
                  <a:srgbClr val="002060"/>
                </a:solidFill>
              </a:rPr>
              <a:t>Взятка</a:t>
            </a:r>
          </a:p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r>
              <a:rPr lang="ru-RU" sz="3000" b="1">
                <a:solidFill>
                  <a:srgbClr val="002060"/>
                </a:solidFill>
              </a:rPr>
              <a:t>Мошенничество</a:t>
            </a:r>
          </a:p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r>
              <a:rPr lang="ru-RU" sz="3000" b="1">
                <a:solidFill>
                  <a:srgbClr val="002060"/>
                </a:solidFill>
              </a:rPr>
              <a:t>Вымогательство</a:t>
            </a:r>
          </a:p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r>
              <a:rPr lang="ru-RU" sz="3000" b="1">
                <a:solidFill>
                  <a:srgbClr val="002060"/>
                </a:solidFill>
              </a:rPr>
              <a:t>Фаворитизм -покровительство любимцам (фаворитам) и назначение любимцев на высокие должности, несмотря на то, что они не обладают ни способностями, ни знаниями, необходимыми для их службы</a:t>
            </a:r>
          </a:p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r>
              <a:rPr lang="ru-RU" sz="3000" b="1">
                <a:solidFill>
                  <a:srgbClr val="002060"/>
                </a:solidFill>
              </a:rPr>
              <a:t>Злоупотребление должностными полномочиями</a:t>
            </a:r>
          </a:p>
          <a:p>
            <a:pPr marL="0" lvl="0" indent="0" hangingPunct="1">
              <a:lnSpc>
                <a:spcPct val="80000"/>
              </a:lnSpc>
              <a:spcBef>
                <a:spcPts val="748"/>
              </a:spcBef>
              <a:buClr>
                <a:srgbClr val="002060"/>
              </a:buClr>
            </a:pPr>
            <a:endParaRPr lang="ru-RU" sz="3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57200" y="3071880"/>
            <a:ext cx="8229600" cy="323244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lvl="0" algn="ctr" hangingPunct="1">
              <a:lnSpc>
                <a:spcPct val="80000"/>
              </a:lnSpc>
              <a:spcBef>
                <a:spcPts val="550"/>
              </a:spcBef>
              <a:buNone/>
            </a:pPr>
            <a:r>
              <a:rPr lang="ru-RU" sz="2200" b="1" i="1">
                <a:solidFill>
                  <a:srgbClr val="C00000"/>
                </a:solidFill>
                <a:latin typeface="Arial Black" pitchFamily="34"/>
              </a:rPr>
              <a:t>Основные признаки коррупционного действия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r>
              <a:rPr lang="ru-RU" sz="2200" b="1">
                <a:solidFill>
                  <a:srgbClr val="10253F"/>
                </a:solidFill>
                <a:latin typeface="Arial Black" pitchFamily="34"/>
              </a:rPr>
              <a:t>Обоюдное согласие участников действия.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r>
              <a:rPr lang="ru-RU" sz="2200" b="1">
                <a:solidFill>
                  <a:srgbClr val="10253F"/>
                </a:solidFill>
                <a:latin typeface="Arial Black" pitchFamily="34"/>
              </a:rPr>
              <a:t>Получение  определенных выгод и преимуществ обеими сторонами.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r>
              <a:rPr lang="ru-RU" sz="2200" b="1">
                <a:solidFill>
                  <a:srgbClr val="10253F"/>
                </a:solidFill>
                <a:latin typeface="Arial Black" pitchFamily="34"/>
              </a:rPr>
              <a:t>Принимаемое решение нарушает закон или противоречит  моральным нормам.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r>
              <a:rPr lang="ru-RU" sz="2200" b="1">
                <a:solidFill>
                  <a:srgbClr val="10253F"/>
                </a:solidFill>
                <a:latin typeface="Arial Black" pitchFamily="34"/>
              </a:rPr>
              <a:t>Сознательное подчинение общих интересов личной выгоде.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r>
              <a:rPr lang="ru-RU" sz="2200" b="1">
                <a:solidFill>
                  <a:srgbClr val="10253F"/>
                </a:solidFill>
                <a:latin typeface="Arial Black" pitchFamily="34"/>
              </a:rPr>
              <a:t>Обе стороны стремятся скрыть свои действия.</a:t>
            </a:r>
          </a:p>
          <a:p>
            <a:pPr marL="0" lvl="0" indent="0" hangingPunct="1">
              <a:lnSpc>
                <a:spcPct val="80000"/>
              </a:lnSpc>
              <a:spcBef>
                <a:spcPts val="550"/>
              </a:spcBef>
              <a:buClr>
                <a:srgbClr val="10253F"/>
              </a:buClr>
            </a:pPr>
            <a:endParaRPr lang="ru-RU" sz="2200" b="1">
              <a:solidFill>
                <a:srgbClr val="10253F"/>
              </a:solidFill>
              <a:latin typeface="Arial Black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28879" y="285840"/>
            <a:ext cx="457200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 sz="4800" b="1" i="1">
                <a:solidFill>
                  <a:srgbClr val="C00000"/>
                </a:solidFill>
              </a:rPr>
              <a:t>Скажем коррупции «Нет!»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62120" y="2141640"/>
            <a:ext cx="7619760" cy="3441960"/>
            <a:chOff x="762120" y="2141640"/>
            <a:chExt cx="7619760" cy="3441960"/>
          </a:xfrm>
        </p:grpSpPr>
        <p:pic>
          <p:nvPicPr>
            <p:cNvPr id="4" name="Содержимое 3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62120" y="2141640"/>
              <a:ext cx="7619760" cy="344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62120" y="2141640"/>
              <a:ext cx="7619760" cy="3441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3550"/>
            <a:ext cx="82296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11560" y="332656"/>
            <a:ext cx="8229600" cy="452628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dirty="0">
                <a:solidFill>
                  <a:srgbClr val="FF0000"/>
                </a:solidFill>
                <a:latin typeface="Arial Black" pitchFamily="34"/>
              </a:rPr>
              <a:t>Коррупция –</a:t>
            </a:r>
            <a:r>
              <a:rPr lang="ru-RU" dirty="0">
                <a:solidFill>
                  <a:srgbClr val="10253F"/>
                </a:solidFill>
                <a:latin typeface="Arial Black" pitchFamily="34"/>
              </a:rPr>
              <a:t/>
            </a:r>
            <a:br>
              <a:rPr lang="ru-RU" dirty="0">
                <a:solidFill>
                  <a:srgbClr val="10253F"/>
                </a:solidFill>
                <a:latin typeface="Arial Black" pitchFamily="34"/>
              </a:rPr>
            </a:br>
            <a:r>
              <a:rPr lang="ru-RU" dirty="0">
                <a:solidFill>
                  <a:srgbClr val="10253F"/>
                </a:solidFill>
                <a:latin typeface="Arial Black" pitchFamily="34"/>
              </a:rPr>
              <a:t>продажность и подкуп политических и общественных деятелей, государственных чиновников.</a:t>
            </a:r>
          </a:p>
          <a:p>
            <a:pPr marL="0" lvl="0" indent="0">
              <a:buNone/>
            </a:pPr>
            <a:endParaRPr lang="ru-RU" dirty="0">
              <a:solidFill>
                <a:srgbClr val="10253F"/>
              </a:solidFill>
              <a:latin typeface="Arial Black" pitchFamily="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525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222120"/>
            <a:ext cx="8209080" cy="1373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buNone/>
              <a:tabLst/>
            </a:pPr>
            <a:r>
              <a:rPr lang="ru-RU" sz="2800" b="1">
                <a:solidFill>
                  <a:srgbClr val="660066"/>
                </a:solidFill>
                <a:latin typeface="Times New Roman" pitchFamily="18"/>
                <a:ea typeface="Arial Unicode MS" pitchFamily="2"/>
                <a:cs typeface="Tahoma" pitchFamily="2"/>
              </a:rPr>
              <a:t>9 декабря отмечается Международный день борьбы с коррупцией</a:t>
            </a:r>
          </a:p>
          <a:p>
            <a:pPr marL="0" marR="0" lvl="0" indent="0" rtl="0" hangingPunct="0">
              <a:buNone/>
              <a:tabLst/>
            </a:pPr>
            <a:endParaRPr lang="ru-RU" sz="2800" b="1">
              <a:solidFill>
                <a:srgbClr val="660066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24000" y="1341360"/>
            <a:ext cx="4057559" cy="3048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"/>
          <p:cNvSpPr/>
          <p:nvPr/>
        </p:nvSpPr>
        <p:spPr>
          <a:xfrm>
            <a:off x="0" y="4578479"/>
            <a:ext cx="8136000" cy="1556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ru-RU" sz="2000" b="1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9 декабря 2003 года</a:t>
            </a:r>
            <a:r>
              <a:rPr lang="ru-RU" sz="2400" b="1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/>
            </a:r>
            <a:br>
              <a:rPr lang="ru-RU" sz="2400" b="1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</a:br>
            <a:r>
              <a:rPr lang="ru-RU" sz="2400" b="1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 была открыта для подписания Конвенция ООН против коррупции.</a:t>
            </a:r>
            <a:br>
              <a:rPr lang="ru-RU" sz="2400" b="1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</a:br>
            <a:r>
              <a:rPr lang="ru-RU" sz="2400" b="1">
                <a:solidFill>
                  <a:srgbClr val="000000"/>
                </a:solidFill>
                <a:latin typeface="Calibri" pitchFamily="34"/>
                <a:ea typeface="Arial Unicode MS" pitchFamily="2"/>
                <a:cs typeface="Tahoma" pitchFamily="2"/>
              </a:rPr>
              <a:t>Россия в числе первых стран подписала Конвенцию.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74160" y="-19080"/>
            <a:ext cx="1128600" cy="6768000"/>
            <a:chOff x="8174160" y="-19080"/>
            <a:chExt cx="1128600" cy="6768000"/>
          </a:xfrm>
        </p:grpSpPr>
        <p:pic>
          <p:nvPicPr>
            <p:cNvPr id="6" name="Заголовок 1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8174160" y="-19080"/>
              <a:ext cx="1128600" cy="6767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174160" y="-19080"/>
              <a:ext cx="1128600" cy="6768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ctr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50920" y="1988999"/>
            <a:ext cx="1617480" cy="158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/>
          <p:nvPr/>
        </p:nvSpPr>
        <p:spPr>
          <a:xfrm>
            <a:off x="138240" y="2019240"/>
            <a:ext cx="8826480" cy="448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buNone/>
              <a:tabLst/>
            </a:pPr>
            <a:r>
              <a:rPr lang="ru-RU" sz="3200">
                <a:solidFill>
                  <a:srgbClr val="FF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31 июля  2008 года  </a:t>
            </a:r>
          </a:p>
          <a:p>
            <a:pPr marL="0" marR="0" lvl="0" indent="0" rtl="0" hangingPunct="1">
              <a:lnSpc>
                <a:spcPct val="100000"/>
              </a:lnSpc>
              <a:buNone/>
              <a:tabLst/>
            </a:pPr>
            <a:r>
              <a:rPr lang="ru-RU" sz="3200">
                <a:latin typeface="Times New Roman" pitchFamily="18"/>
                <a:ea typeface="Times New Roman" pitchFamily="18"/>
                <a:cs typeface="Times New Roman" pitchFamily="18"/>
              </a:rPr>
              <a:t>Дмитрий Медведев подписал «Национальный план противодействия коррупции» -</a:t>
            </a:r>
          </a:p>
          <a:p>
            <a:pPr marL="0" marR="0" lvl="0" indent="0" rtl="0" hangingPunct="1">
              <a:lnSpc>
                <a:spcPct val="100000"/>
              </a:lnSpc>
              <a:buNone/>
              <a:tabLst/>
            </a:pPr>
            <a:r>
              <a:rPr lang="ru-RU" sz="3200">
                <a:latin typeface="Times New Roman" pitchFamily="18"/>
                <a:ea typeface="Times New Roman" pitchFamily="18"/>
                <a:cs typeface="Times New Roman" pitchFamily="18"/>
              </a:rPr>
              <a:t>действия по борьбе с коррупцией, предусматривающий усиление контроля над госслужащими. </a:t>
            </a:r>
            <a:br>
              <a:rPr lang="ru-RU" sz="3200">
                <a:latin typeface="Times New Roman" pitchFamily="18"/>
                <a:ea typeface="Times New Roman" pitchFamily="18"/>
                <a:cs typeface="Times New Roman" pitchFamily="18"/>
              </a:rPr>
            </a:br>
            <a:r>
              <a:rPr lang="ru-RU" sz="3200">
                <a:latin typeface="Times New Roman" pitchFamily="18"/>
                <a:ea typeface="Times New Roman" pitchFamily="18"/>
                <a:cs typeface="Times New Roman" pitchFamily="18"/>
              </a:rPr>
              <a:t>Чиновникам и членам их семей предписывается обязательно </a:t>
            </a:r>
            <a:r>
              <a:rPr lang="ru-RU" sz="3200">
                <a:solidFill>
                  <a:srgbClr val="00206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декларировать</a:t>
            </a:r>
            <a:r>
              <a:rPr lang="ru-RU" sz="3200">
                <a:latin typeface="Times New Roman" pitchFamily="18"/>
                <a:ea typeface="Times New Roman" pitchFamily="18"/>
                <a:cs typeface="Times New Roman" pitchFamily="18"/>
              </a:rPr>
              <a:t> свои доходы и расходы.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462640" y="30240"/>
            <a:ext cx="3662280" cy="2725920"/>
            <a:chOff x="5462640" y="30240"/>
            <a:chExt cx="3662280" cy="2725920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462640" y="30240"/>
              <a:ext cx="3662280" cy="2725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462640" y="30240"/>
              <a:ext cx="3662280" cy="27259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6" name="Прямоугольник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54040" y="-6480"/>
            <a:ext cx="4329000" cy="192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043840" cy="596304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>
                <a:latin typeface="Arial Black" pitchFamily="34"/>
              </a:rPr>
              <a:t>«Коррупция должна быть не просто незаконной. </a:t>
            </a:r>
            <a:br>
              <a:rPr lang="ru-RU">
                <a:latin typeface="Arial Black" pitchFamily="34"/>
              </a:rPr>
            </a:br>
            <a:r>
              <a:rPr lang="ru-RU">
                <a:latin typeface="Arial Black" pitchFamily="34"/>
              </a:rPr>
              <a:t>Она должна стать неприличной»</a:t>
            </a:r>
            <a:br>
              <a:rPr lang="ru-RU">
                <a:latin typeface="Arial Black" pitchFamily="34"/>
              </a:rPr>
            </a:br>
            <a:r>
              <a:rPr lang="ru-RU">
                <a:latin typeface="Arial Black" pitchFamily="34"/>
              </a:rPr>
              <a:t>                      </a:t>
            </a:r>
            <a:r>
              <a:rPr lang="ru-RU" sz="2400">
                <a:latin typeface="Arial Black" pitchFamily="34"/>
              </a:rPr>
              <a:t>Д.А. Медведев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785520"/>
            <a:ext cx="8229600" cy="43581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 sz="4000" b="1" i="1">
                <a:solidFill>
                  <a:srgbClr val="10253F"/>
                </a:solidFill>
              </a:rPr>
              <a:t>Многие сравнивают </a:t>
            </a:r>
            <a:br>
              <a:rPr lang="ru-RU" sz="4000" b="1" i="1">
                <a:solidFill>
                  <a:srgbClr val="10253F"/>
                </a:solidFill>
              </a:rPr>
            </a:br>
            <a:r>
              <a:rPr lang="ru-RU" sz="4000" b="1" i="1">
                <a:solidFill>
                  <a:srgbClr val="10253F"/>
                </a:solidFill>
              </a:rPr>
              <a:t>коррупцию с болячкой. </a:t>
            </a:r>
            <a:br>
              <a:rPr lang="ru-RU" sz="4000" b="1" i="1">
                <a:solidFill>
                  <a:srgbClr val="10253F"/>
                </a:solidFill>
              </a:rPr>
            </a:br>
            <a:r>
              <a:rPr lang="ru-RU" sz="4000" b="1" i="1">
                <a:solidFill>
                  <a:srgbClr val="10253F"/>
                </a:solidFill>
              </a:rPr>
              <a:t>У каждой болячки есть свои причины, которые нужно лечить.</a:t>
            </a:r>
            <a:r>
              <a:rPr lang="ru-RU" sz="4000" b="1" i="1">
                <a:solidFill>
                  <a:srgbClr val="C00000"/>
                </a:solidFill>
              </a:rPr>
              <a:t/>
            </a:r>
            <a:br>
              <a:rPr lang="ru-RU" sz="4000" b="1" i="1">
                <a:solidFill>
                  <a:srgbClr val="C00000"/>
                </a:solidFill>
              </a:rPr>
            </a:br>
            <a:r>
              <a:rPr lang="ru-RU" sz="4000" b="1" i="1">
                <a:solidFill>
                  <a:srgbClr val="C00000"/>
                </a:solidFill>
              </a:rPr>
              <a:t> </a:t>
            </a:r>
            <a:br>
              <a:rPr lang="ru-RU" sz="4000" b="1" i="1">
                <a:solidFill>
                  <a:srgbClr val="C00000"/>
                </a:solidFill>
              </a:rPr>
            </a:br>
            <a:r>
              <a:rPr lang="ru-RU" sz="4000" b="1" i="1">
                <a:solidFill>
                  <a:srgbClr val="C00000"/>
                </a:solidFill>
              </a:rPr>
              <a:t>Каковы же причины коррупции?</a:t>
            </a:r>
            <a:br>
              <a:rPr lang="ru-RU" sz="4000" b="1" i="1">
                <a:solidFill>
                  <a:srgbClr val="C00000"/>
                </a:solidFill>
              </a:rPr>
            </a:br>
            <a:endParaRPr lang="ru-RU" sz="40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90800"/>
            <a:ext cx="8229600" cy="1310760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 sz="4000" b="1" i="1">
                <a:solidFill>
                  <a:srgbClr val="C00000"/>
                </a:solidFill>
              </a:rPr>
              <a:t>Причины коррупции:</a:t>
            </a:r>
            <a:br>
              <a:rPr lang="ru-RU" sz="4000" b="1" i="1">
                <a:solidFill>
                  <a:srgbClr val="C00000"/>
                </a:solidFill>
              </a:rPr>
            </a:br>
            <a:endParaRPr lang="ru-RU" sz="4000" b="1" i="1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79512" y="332656"/>
            <a:ext cx="5581128" cy="5414816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  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 - Незнание законов</a:t>
            </a:r>
          </a:p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 - Желание легкой наживы</a:t>
            </a:r>
          </a:p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-  Коррупция как привычка</a:t>
            </a:r>
          </a:p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-  Низкий уровень жизни </a:t>
            </a:r>
            <a:r>
              <a:rPr lang="ru-RU" b="1" dirty="0" smtClean="0">
                <a:solidFill>
                  <a:srgbClr val="10253F"/>
                </a:solidFill>
              </a:rPr>
              <a:t>             населения</a:t>
            </a:r>
            <a:endParaRPr lang="ru-RU" b="1" dirty="0">
              <a:solidFill>
                <a:srgbClr val="10253F"/>
              </a:solidFill>
            </a:endParaRPr>
          </a:p>
          <a:p>
            <a:pPr marL="0" lvl="0" indent="0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-  Безработица</a:t>
            </a:r>
          </a:p>
          <a:p>
            <a:pPr marL="0" lvl="0" indent="0" algn="just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10253F"/>
                </a:solidFill>
              </a:rPr>
              <a:t>  </a:t>
            </a:r>
          </a:p>
          <a:p>
            <a:pPr marL="0" lvl="0" indent="0" hangingPunct="1">
              <a:buNone/>
            </a:pPr>
            <a:endParaRPr lang="ru-RU" b="1" dirty="0">
              <a:solidFill>
                <a:srgbClr val="10253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23928" y="3212976"/>
            <a:ext cx="4939603" cy="358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20880"/>
            <a:ext cx="8229600" cy="2529719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hangingPunct="1"/>
            <a:r>
              <a:rPr lang="ru-RU" sz="4000" b="1" i="1">
                <a:solidFill>
                  <a:srgbClr val="C00000"/>
                </a:solidFill>
              </a:rPr>
              <a:t>В зависимости от сферы деятельности коррупция проявляется в следующих формах:</a:t>
            </a:r>
            <a:br>
              <a:rPr lang="ru-RU" sz="4000" b="1" i="1">
                <a:solidFill>
                  <a:srgbClr val="C00000"/>
                </a:solidFill>
              </a:rPr>
            </a:br>
            <a:endParaRPr lang="ru-RU" sz="4000" b="1" i="1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2500200"/>
            <a:ext cx="8229600" cy="4151880"/>
          </a:xfrm>
        </p:spPr>
        <p:txBody>
          <a:bodyPr wrap="square" lIns="91440" tIns="45720" rIns="91440" bIns="45720">
            <a:sp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Tahoma" pitchFamily="2"/>
              </a:defRPr>
            </a:lvl9pPr>
          </a:lstStyle>
          <a:p>
            <a:pPr marL="0" lvl="0" indent="0" hangingPunct="1">
              <a:spcBef>
                <a:spcPts val="972"/>
              </a:spcBef>
              <a:buClr>
                <a:srgbClr val="10253F"/>
              </a:buClr>
            </a:pPr>
            <a:r>
              <a:rPr lang="ru-RU" sz="3900" b="1">
                <a:solidFill>
                  <a:srgbClr val="10253F"/>
                </a:solidFill>
              </a:rPr>
              <a:t>Коррупция в сфере государственного управления</a:t>
            </a:r>
          </a:p>
          <a:p>
            <a:pPr marL="0" lvl="0" indent="0" hangingPunct="1">
              <a:spcBef>
                <a:spcPts val="972"/>
              </a:spcBef>
              <a:buClr>
                <a:srgbClr val="10253F"/>
              </a:buClr>
            </a:pPr>
            <a:r>
              <a:rPr lang="ru-RU" sz="3900" b="1">
                <a:solidFill>
                  <a:srgbClr val="10253F"/>
                </a:solidFill>
              </a:rPr>
              <a:t>Деловая коррупция</a:t>
            </a:r>
          </a:p>
          <a:p>
            <a:pPr marL="0" lvl="0" indent="0" hangingPunct="1">
              <a:spcBef>
                <a:spcPts val="972"/>
              </a:spcBef>
              <a:buClr>
                <a:srgbClr val="10253F"/>
              </a:buClr>
            </a:pPr>
            <a:r>
              <a:rPr lang="ru-RU" sz="3900" b="1">
                <a:solidFill>
                  <a:srgbClr val="10253F"/>
                </a:solidFill>
              </a:rPr>
              <a:t>Коррупция на предприятиях</a:t>
            </a:r>
          </a:p>
          <a:p>
            <a:pPr marL="0" lvl="0" indent="0" hangingPunct="1">
              <a:spcBef>
                <a:spcPts val="972"/>
              </a:spcBef>
              <a:buClr>
                <a:srgbClr val="10253F"/>
              </a:buClr>
            </a:pPr>
            <a:r>
              <a:rPr lang="ru-RU" sz="3900" b="1">
                <a:solidFill>
                  <a:srgbClr val="10253F"/>
                </a:solidFill>
              </a:rPr>
              <a:t>Бытовая коррупция</a:t>
            </a:r>
          </a:p>
          <a:p>
            <a:pPr lvl="0" hangingPunct="1">
              <a:spcBef>
                <a:spcPts val="972"/>
              </a:spcBef>
              <a:buNone/>
            </a:pPr>
            <a:endParaRPr lang="ru-RU" sz="3900" b="1">
              <a:solidFill>
                <a:srgbClr val="1025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184</Words>
  <Application>Microsoft Office PowerPoint</Application>
  <PresentationFormat>Экран (4:3)</PresentationFormat>
  <Paragraphs>40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Обычный</vt:lpstr>
      <vt:lpstr>Вместе против коррупции</vt:lpstr>
      <vt:lpstr>Слайд 2</vt:lpstr>
      <vt:lpstr>Слайд 3</vt:lpstr>
      <vt:lpstr>Слайд 4</vt:lpstr>
      <vt:lpstr>Слайд 5</vt:lpstr>
      <vt:lpstr>«Коррупция должна быть не просто незаконной.  Она должна стать неприличной»                       Д.А. Медведев</vt:lpstr>
      <vt:lpstr>Многие сравнивают  коррупцию с болячкой.  У каждой болячки есть свои причины, которые нужно лечить.   Каковы же причины коррупции? </vt:lpstr>
      <vt:lpstr>Причины коррупции: </vt:lpstr>
      <vt:lpstr>В зависимости от сферы деятельности коррупция проявляется в следующих формах: </vt:lpstr>
      <vt:lpstr>Слайд 10</vt:lpstr>
      <vt:lpstr>Слайд 11</vt:lpstr>
      <vt:lpstr>Скажем коррупции «Нет!»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против коррупции</dc:title>
  <dc:creator>Ирина</dc:creator>
  <cp:lastModifiedBy>Татьяна</cp:lastModifiedBy>
  <cp:revision>52</cp:revision>
  <dcterms:created xsi:type="dcterms:W3CDTF">2011-12-27T23:16:15Z</dcterms:created>
  <dcterms:modified xsi:type="dcterms:W3CDTF">2018-11-21T05:33:41Z</dcterms:modified>
</cp:coreProperties>
</file>