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60" r:id="rId8"/>
    <p:sldId id="261" r:id="rId9"/>
    <p:sldId id="262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FFFF"/>
    <a:srgbClr val="000066"/>
    <a:srgbClr val="A50021"/>
    <a:srgbClr val="0000FF"/>
    <a:srgbClr val="800000"/>
    <a:srgbClr val="FFFFCC"/>
    <a:srgbClr val="660066"/>
    <a:srgbClr val="FF99FF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20D8E-ECEA-4717-99F6-FA429F1D0636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DA30BA9-CB97-4A72-99A9-669AC904E10B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3600" b="1" dirty="0" smtClean="0"/>
            <a:t>Взятка</a:t>
          </a:r>
          <a:endParaRPr lang="ru-RU" sz="3600" b="1" dirty="0"/>
        </a:p>
      </dgm:t>
    </dgm:pt>
    <dgm:pt modelId="{07479C23-8CCF-4885-B132-9F3F9F4419F5}" type="parTrans" cxnId="{3817DE81-83A7-42B3-B98B-133FDECC7C26}">
      <dgm:prSet/>
      <dgm:spPr/>
      <dgm:t>
        <a:bodyPr/>
        <a:lstStyle/>
        <a:p>
          <a:endParaRPr lang="ru-RU"/>
        </a:p>
      </dgm:t>
    </dgm:pt>
    <dgm:pt modelId="{F8AE7358-3BFA-4D16-9789-F3071298AB4F}" type="sibTrans" cxnId="{3817DE81-83A7-42B3-B98B-133FDECC7C26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6CF7D5A-D0C4-4204-B192-45A2F3CCDCB8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2800" b="1" dirty="0" smtClean="0"/>
            <a:t>Растрата</a:t>
          </a:r>
          <a:endParaRPr lang="ru-RU" sz="2800" b="1" dirty="0"/>
        </a:p>
      </dgm:t>
    </dgm:pt>
    <dgm:pt modelId="{0290C3C6-DA2A-4180-9DFE-617BEDF460F2}" type="parTrans" cxnId="{7DC38A46-53B2-4050-91DC-5088901A3D7D}">
      <dgm:prSet/>
      <dgm:spPr/>
      <dgm:t>
        <a:bodyPr/>
        <a:lstStyle/>
        <a:p>
          <a:endParaRPr lang="ru-RU"/>
        </a:p>
      </dgm:t>
    </dgm:pt>
    <dgm:pt modelId="{7E158DFB-B236-42C9-9494-1A8C21348EAC}" type="sibTrans" cxnId="{7DC38A46-53B2-4050-91DC-5088901A3D7D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F61097D-0555-4C03-ADC9-41848BBADF7F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2400" b="1" dirty="0" err="1" smtClean="0"/>
            <a:t>Мошенничест-во</a:t>
          </a:r>
          <a:endParaRPr lang="ru-RU" sz="2400" b="1" dirty="0"/>
        </a:p>
      </dgm:t>
    </dgm:pt>
    <dgm:pt modelId="{6AC24FD5-7B5E-4D1E-A25C-EECE470C7C13}" type="parTrans" cxnId="{A9F77C20-49D7-4DA9-AB4C-5F8A78C1C271}">
      <dgm:prSet/>
      <dgm:spPr/>
      <dgm:t>
        <a:bodyPr/>
        <a:lstStyle/>
        <a:p>
          <a:endParaRPr lang="ru-RU"/>
        </a:p>
      </dgm:t>
    </dgm:pt>
    <dgm:pt modelId="{815CD840-8078-4681-9822-C3F6C3169AB9}" type="sibTrans" cxnId="{A9F77C20-49D7-4DA9-AB4C-5F8A78C1C27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EDF97905-6688-47A9-83D4-2BF26BDB943E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2800" b="1" smtClean="0"/>
            <a:t>Вымогатель-ство</a:t>
          </a:r>
          <a:endParaRPr lang="ru-RU" sz="2800" b="1" dirty="0"/>
        </a:p>
      </dgm:t>
    </dgm:pt>
    <dgm:pt modelId="{B3CF8CCF-4BC7-4CDF-9E31-597133CDFF55}" type="parTrans" cxnId="{CFB12E2A-0470-429D-AB27-26D8FEDE2209}">
      <dgm:prSet/>
      <dgm:spPr/>
      <dgm:t>
        <a:bodyPr/>
        <a:lstStyle/>
        <a:p>
          <a:endParaRPr lang="ru-RU"/>
        </a:p>
      </dgm:t>
    </dgm:pt>
    <dgm:pt modelId="{E19536F5-7AD2-46D6-8BBE-D20069BBA356}" type="sibTrans" cxnId="{CFB12E2A-0470-429D-AB27-26D8FEDE2209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3D54AA22-1795-4669-9F1A-EAA96D5F4209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2800" b="1" dirty="0" smtClean="0"/>
            <a:t>Фаворизм</a:t>
          </a:r>
          <a:endParaRPr lang="ru-RU" sz="2800" b="1" dirty="0"/>
        </a:p>
      </dgm:t>
    </dgm:pt>
    <dgm:pt modelId="{71DF1920-1F1C-4D73-89BA-6AFC970BDF72}" type="parTrans" cxnId="{88BB4F56-7ACB-4B01-A82C-0181ABFCEE8B}">
      <dgm:prSet/>
      <dgm:spPr/>
      <dgm:t>
        <a:bodyPr/>
        <a:lstStyle/>
        <a:p>
          <a:endParaRPr lang="ru-RU"/>
        </a:p>
      </dgm:t>
    </dgm:pt>
    <dgm:pt modelId="{EEE1C84C-7B88-4A1A-BA60-E315DFBAF8A0}" type="sibTrans" cxnId="{88BB4F56-7ACB-4B01-A82C-0181ABFCEE8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F28AA47-FC57-48A7-8728-0ADFE971A25B}" type="pres">
      <dgm:prSet presAssocID="{2F120D8E-ECEA-4717-99F6-FA429F1D06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AE6E7C-F187-4E1C-9323-67F433FED65D}" type="pres">
      <dgm:prSet presAssocID="{1DA30BA9-CB97-4A72-99A9-669AC904E1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2AE90-45E4-4D56-BEAC-1F656369C7CC}" type="pres">
      <dgm:prSet presAssocID="{F8AE7358-3BFA-4D16-9789-F3071298AB4F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222D71F-C781-46D7-A865-F73E32849D9C}" type="pres">
      <dgm:prSet presAssocID="{F8AE7358-3BFA-4D16-9789-F3071298AB4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FDC4CFC-E5B1-4E51-8796-E46FEBB315D6}" type="pres">
      <dgm:prSet presAssocID="{96CF7D5A-D0C4-4204-B192-45A2F3CCDCB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BC841-7E77-428C-B27E-513AF75BD9E9}" type="pres">
      <dgm:prSet presAssocID="{7E158DFB-B236-42C9-9494-1A8C21348EA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9009FE3-3F21-4919-8CEC-2D08E48376CE}" type="pres">
      <dgm:prSet presAssocID="{7E158DFB-B236-42C9-9494-1A8C21348EA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153A564-F5F7-4386-A60C-F3AFEA77876C}" type="pres">
      <dgm:prSet presAssocID="{5F61097D-0555-4C03-ADC9-41848BBADF7F}" presName="node" presStyleLbl="node1" presStyleIdx="2" presStyleCnt="5" custScaleX="13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A042E-4789-4BA5-805E-FE13DB5CA7D0}" type="pres">
      <dgm:prSet presAssocID="{815CD840-8078-4681-9822-C3F6C3169AB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07CE887-5846-49D4-B8CF-3E0941F4D8DC}" type="pres">
      <dgm:prSet presAssocID="{815CD840-8078-4681-9822-C3F6C3169AB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5C834FA-0604-4810-AA5E-BC75D8CF84DD}" type="pres">
      <dgm:prSet presAssocID="{EDF97905-6688-47A9-83D4-2BF26BDB943E}" presName="node" presStyleLbl="node1" presStyleIdx="3" presStyleCnt="5" custScaleX="137228" custRadScaleRad="108564" custRadScaleInc="1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6B4B0-F29A-4E60-957A-FC1F03A235A1}" type="pres">
      <dgm:prSet presAssocID="{E19536F5-7AD2-46D6-8BBE-D20069BBA35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FB04C90-B951-4569-8ED0-036BB61C5528}" type="pres">
      <dgm:prSet presAssocID="{E19536F5-7AD2-46D6-8BBE-D20069BBA35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5957EA7-A110-48FC-8A67-D4A2F5D10178}" type="pres">
      <dgm:prSet presAssocID="{3D54AA22-1795-4669-9F1A-EAA96D5F4209}" presName="node" presStyleLbl="node1" presStyleIdx="4" presStyleCnt="5" custScaleX="118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8F72E-4832-458C-BE67-26DA124213F1}" type="pres">
      <dgm:prSet presAssocID="{EEE1C84C-7B88-4A1A-BA60-E315DFBAF8A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9B1AEE97-A6D8-4696-8033-FBAD18207A33}" type="pres">
      <dgm:prSet presAssocID="{EEE1C84C-7B88-4A1A-BA60-E315DFBAF8A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4F7D5C6-0C22-4C0E-A591-2FD5803C97C5}" type="presOf" srcId="{EEE1C84C-7B88-4A1A-BA60-E315DFBAF8A0}" destId="{9B1AEE97-A6D8-4696-8033-FBAD18207A33}" srcOrd="1" destOrd="0" presId="urn:microsoft.com/office/officeart/2005/8/layout/cycle2"/>
    <dgm:cxn modelId="{9D34ABB2-DBD0-48C4-AD7E-F1783FD50279}" type="presOf" srcId="{3D54AA22-1795-4669-9F1A-EAA96D5F4209}" destId="{E5957EA7-A110-48FC-8A67-D4A2F5D10178}" srcOrd="0" destOrd="0" presId="urn:microsoft.com/office/officeart/2005/8/layout/cycle2"/>
    <dgm:cxn modelId="{3925AC49-9AFB-4A6B-B452-84A6134E0E3B}" type="presOf" srcId="{96CF7D5A-D0C4-4204-B192-45A2F3CCDCB8}" destId="{7FDC4CFC-E5B1-4E51-8796-E46FEBB315D6}" srcOrd="0" destOrd="0" presId="urn:microsoft.com/office/officeart/2005/8/layout/cycle2"/>
    <dgm:cxn modelId="{CAFC149F-D1C3-4B86-8154-0980E1F787CA}" type="presOf" srcId="{EEE1C84C-7B88-4A1A-BA60-E315DFBAF8A0}" destId="{4438F72E-4832-458C-BE67-26DA124213F1}" srcOrd="0" destOrd="0" presId="urn:microsoft.com/office/officeart/2005/8/layout/cycle2"/>
    <dgm:cxn modelId="{3817DE81-83A7-42B3-B98B-133FDECC7C26}" srcId="{2F120D8E-ECEA-4717-99F6-FA429F1D0636}" destId="{1DA30BA9-CB97-4A72-99A9-669AC904E10B}" srcOrd="0" destOrd="0" parTransId="{07479C23-8CCF-4885-B132-9F3F9F4419F5}" sibTransId="{F8AE7358-3BFA-4D16-9789-F3071298AB4F}"/>
    <dgm:cxn modelId="{854A03A9-80B4-409A-A5FF-8CA7EC482258}" type="presOf" srcId="{E19536F5-7AD2-46D6-8BBE-D20069BBA356}" destId="{2FB04C90-B951-4569-8ED0-036BB61C5528}" srcOrd="1" destOrd="0" presId="urn:microsoft.com/office/officeart/2005/8/layout/cycle2"/>
    <dgm:cxn modelId="{0740FB08-3B9D-4319-8D79-01F43026D31E}" type="presOf" srcId="{815CD840-8078-4681-9822-C3F6C3169AB9}" destId="{307CE887-5846-49D4-B8CF-3E0941F4D8DC}" srcOrd="1" destOrd="0" presId="urn:microsoft.com/office/officeart/2005/8/layout/cycle2"/>
    <dgm:cxn modelId="{DDAB98F2-8065-42C6-B650-A737393837F1}" type="presOf" srcId="{7E158DFB-B236-42C9-9494-1A8C21348EAC}" destId="{96EBC841-7E77-428C-B27E-513AF75BD9E9}" srcOrd="0" destOrd="0" presId="urn:microsoft.com/office/officeart/2005/8/layout/cycle2"/>
    <dgm:cxn modelId="{F4348ABE-5A6C-490E-A059-67702057E889}" type="presOf" srcId="{1DA30BA9-CB97-4A72-99A9-669AC904E10B}" destId="{66AE6E7C-F187-4E1C-9323-67F433FED65D}" srcOrd="0" destOrd="0" presId="urn:microsoft.com/office/officeart/2005/8/layout/cycle2"/>
    <dgm:cxn modelId="{E530B949-EC9D-45BE-90E0-842BE97F92D7}" type="presOf" srcId="{7E158DFB-B236-42C9-9494-1A8C21348EAC}" destId="{39009FE3-3F21-4919-8CEC-2D08E48376CE}" srcOrd="1" destOrd="0" presId="urn:microsoft.com/office/officeart/2005/8/layout/cycle2"/>
    <dgm:cxn modelId="{A9F77C20-49D7-4DA9-AB4C-5F8A78C1C271}" srcId="{2F120D8E-ECEA-4717-99F6-FA429F1D0636}" destId="{5F61097D-0555-4C03-ADC9-41848BBADF7F}" srcOrd="2" destOrd="0" parTransId="{6AC24FD5-7B5E-4D1E-A25C-EECE470C7C13}" sibTransId="{815CD840-8078-4681-9822-C3F6C3169AB9}"/>
    <dgm:cxn modelId="{611F86D9-7030-48F3-ABA1-8438933DA63C}" type="presOf" srcId="{EDF97905-6688-47A9-83D4-2BF26BDB943E}" destId="{B5C834FA-0604-4810-AA5E-BC75D8CF84DD}" srcOrd="0" destOrd="0" presId="urn:microsoft.com/office/officeart/2005/8/layout/cycle2"/>
    <dgm:cxn modelId="{24EBBE9F-79ED-4B62-8F91-4075C4E0891B}" type="presOf" srcId="{2F120D8E-ECEA-4717-99F6-FA429F1D0636}" destId="{AF28AA47-FC57-48A7-8728-0ADFE971A25B}" srcOrd="0" destOrd="0" presId="urn:microsoft.com/office/officeart/2005/8/layout/cycle2"/>
    <dgm:cxn modelId="{0EB174CD-4647-4F3E-8820-661E69217128}" type="presOf" srcId="{5F61097D-0555-4C03-ADC9-41848BBADF7F}" destId="{7153A564-F5F7-4386-A60C-F3AFEA77876C}" srcOrd="0" destOrd="0" presId="urn:microsoft.com/office/officeart/2005/8/layout/cycle2"/>
    <dgm:cxn modelId="{260A6C4F-C41D-46E6-BEE8-2A0D573FA67D}" type="presOf" srcId="{F8AE7358-3BFA-4D16-9789-F3071298AB4F}" destId="{1902AE90-45E4-4D56-BEAC-1F656369C7CC}" srcOrd="0" destOrd="0" presId="urn:microsoft.com/office/officeart/2005/8/layout/cycle2"/>
    <dgm:cxn modelId="{AFED7878-A6CF-4D63-B774-DB19C3E6B44E}" type="presOf" srcId="{815CD840-8078-4681-9822-C3F6C3169AB9}" destId="{1E7A042E-4789-4BA5-805E-FE13DB5CA7D0}" srcOrd="0" destOrd="0" presId="urn:microsoft.com/office/officeart/2005/8/layout/cycle2"/>
    <dgm:cxn modelId="{88BB4F56-7ACB-4B01-A82C-0181ABFCEE8B}" srcId="{2F120D8E-ECEA-4717-99F6-FA429F1D0636}" destId="{3D54AA22-1795-4669-9F1A-EAA96D5F4209}" srcOrd="4" destOrd="0" parTransId="{71DF1920-1F1C-4D73-89BA-6AFC970BDF72}" sibTransId="{EEE1C84C-7B88-4A1A-BA60-E315DFBAF8A0}"/>
    <dgm:cxn modelId="{CFB12E2A-0470-429D-AB27-26D8FEDE2209}" srcId="{2F120D8E-ECEA-4717-99F6-FA429F1D0636}" destId="{EDF97905-6688-47A9-83D4-2BF26BDB943E}" srcOrd="3" destOrd="0" parTransId="{B3CF8CCF-4BC7-4CDF-9E31-597133CDFF55}" sibTransId="{E19536F5-7AD2-46D6-8BBE-D20069BBA356}"/>
    <dgm:cxn modelId="{7DC38A46-53B2-4050-91DC-5088901A3D7D}" srcId="{2F120D8E-ECEA-4717-99F6-FA429F1D0636}" destId="{96CF7D5A-D0C4-4204-B192-45A2F3CCDCB8}" srcOrd="1" destOrd="0" parTransId="{0290C3C6-DA2A-4180-9DFE-617BEDF460F2}" sibTransId="{7E158DFB-B236-42C9-9494-1A8C21348EAC}"/>
    <dgm:cxn modelId="{1EEFCA79-D796-44A7-BABB-77EB6BFB8E33}" type="presOf" srcId="{F8AE7358-3BFA-4D16-9789-F3071298AB4F}" destId="{9222D71F-C781-46D7-A865-F73E32849D9C}" srcOrd="1" destOrd="0" presId="urn:microsoft.com/office/officeart/2005/8/layout/cycle2"/>
    <dgm:cxn modelId="{5B87F6FA-C223-4CE5-8CB7-98C536565128}" type="presOf" srcId="{E19536F5-7AD2-46D6-8BBE-D20069BBA356}" destId="{8CD6B4B0-F29A-4E60-957A-FC1F03A235A1}" srcOrd="0" destOrd="0" presId="urn:microsoft.com/office/officeart/2005/8/layout/cycle2"/>
    <dgm:cxn modelId="{F411DBBA-504A-4D6A-9614-8977A373581D}" type="presParOf" srcId="{AF28AA47-FC57-48A7-8728-0ADFE971A25B}" destId="{66AE6E7C-F187-4E1C-9323-67F433FED65D}" srcOrd="0" destOrd="0" presId="urn:microsoft.com/office/officeart/2005/8/layout/cycle2"/>
    <dgm:cxn modelId="{3B51084A-3D28-48BC-8DFA-4CE2BD6CF642}" type="presParOf" srcId="{AF28AA47-FC57-48A7-8728-0ADFE971A25B}" destId="{1902AE90-45E4-4D56-BEAC-1F656369C7CC}" srcOrd="1" destOrd="0" presId="urn:microsoft.com/office/officeart/2005/8/layout/cycle2"/>
    <dgm:cxn modelId="{24A9BFE3-3F78-4EAE-ADFB-5A667A4F0B46}" type="presParOf" srcId="{1902AE90-45E4-4D56-BEAC-1F656369C7CC}" destId="{9222D71F-C781-46D7-A865-F73E32849D9C}" srcOrd="0" destOrd="0" presId="urn:microsoft.com/office/officeart/2005/8/layout/cycle2"/>
    <dgm:cxn modelId="{40358BAB-4F74-4DF6-BCED-5949A285AF85}" type="presParOf" srcId="{AF28AA47-FC57-48A7-8728-0ADFE971A25B}" destId="{7FDC4CFC-E5B1-4E51-8796-E46FEBB315D6}" srcOrd="2" destOrd="0" presId="urn:microsoft.com/office/officeart/2005/8/layout/cycle2"/>
    <dgm:cxn modelId="{83801DA0-5456-4792-A831-F24F0B55E5D3}" type="presParOf" srcId="{AF28AA47-FC57-48A7-8728-0ADFE971A25B}" destId="{96EBC841-7E77-428C-B27E-513AF75BD9E9}" srcOrd="3" destOrd="0" presId="urn:microsoft.com/office/officeart/2005/8/layout/cycle2"/>
    <dgm:cxn modelId="{8E7CF02E-55C2-4653-9927-6854669F1501}" type="presParOf" srcId="{96EBC841-7E77-428C-B27E-513AF75BD9E9}" destId="{39009FE3-3F21-4919-8CEC-2D08E48376CE}" srcOrd="0" destOrd="0" presId="urn:microsoft.com/office/officeart/2005/8/layout/cycle2"/>
    <dgm:cxn modelId="{9A5EE926-8772-4DF0-A378-A69331B3DF35}" type="presParOf" srcId="{AF28AA47-FC57-48A7-8728-0ADFE971A25B}" destId="{7153A564-F5F7-4386-A60C-F3AFEA77876C}" srcOrd="4" destOrd="0" presId="urn:microsoft.com/office/officeart/2005/8/layout/cycle2"/>
    <dgm:cxn modelId="{C0178AFB-88ED-4C4B-A449-B9DD601FF298}" type="presParOf" srcId="{AF28AA47-FC57-48A7-8728-0ADFE971A25B}" destId="{1E7A042E-4789-4BA5-805E-FE13DB5CA7D0}" srcOrd="5" destOrd="0" presId="urn:microsoft.com/office/officeart/2005/8/layout/cycle2"/>
    <dgm:cxn modelId="{3641266B-E5BC-40EE-9C8F-B3E4278DA650}" type="presParOf" srcId="{1E7A042E-4789-4BA5-805E-FE13DB5CA7D0}" destId="{307CE887-5846-49D4-B8CF-3E0941F4D8DC}" srcOrd="0" destOrd="0" presId="urn:microsoft.com/office/officeart/2005/8/layout/cycle2"/>
    <dgm:cxn modelId="{48B8BC61-27D5-402C-8B43-9562C7F01CEB}" type="presParOf" srcId="{AF28AA47-FC57-48A7-8728-0ADFE971A25B}" destId="{B5C834FA-0604-4810-AA5E-BC75D8CF84DD}" srcOrd="6" destOrd="0" presId="urn:microsoft.com/office/officeart/2005/8/layout/cycle2"/>
    <dgm:cxn modelId="{AED05B72-0B4C-490D-854C-2E3589AA3816}" type="presParOf" srcId="{AF28AA47-FC57-48A7-8728-0ADFE971A25B}" destId="{8CD6B4B0-F29A-4E60-957A-FC1F03A235A1}" srcOrd="7" destOrd="0" presId="urn:microsoft.com/office/officeart/2005/8/layout/cycle2"/>
    <dgm:cxn modelId="{FE3DC730-36E7-43C2-B9D6-29D50F965CE8}" type="presParOf" srcId="{8CD6B4B0-F29A-4E60-957A-FC1F03A235A1}" destId="{2FB04C90-B951-4569-8ED0-036BB61C5528}" srcOrd="0" destOrd="0" presId="urn:microsoft.com/office/officeart/2005/8/layout/cycle2"/>
    <dgm:cxn modelId="{873FA74D-2226-425E-8A7A-C12CC45F67A0}" type="presParOf" srcId="{AF28AA47-FC57-48A7-8728-0ADFE971A25B}" destId="{E5957EA7-A110-48FC-8A67-D4A2F5D10178}" srcOrd="8" destOrd="0" presId="urn:microsoft.com/office/officeart/2005/8/layout/cycle2"/>
    <dgm:cxn modelId="{6680728A-8DF4-43CB-AE1F-47A45FDED51A}" type="presParOf" srcId="{AF28AA47-FC57-48A7-8728-0ADFE971A25B}" destId="{4438F72E-4832-458C-BE67-26DA124213F1}" srcOrd="9" destOrd="0" presId="urn:microsoft.com/office/officeart/2005/8/layout/cycle2"/>
    <dgm:cxn modelId="{49E6F12D-C9A5-42F3-A269-22DC5EE6630E}" type="presParOf" srcId="{4438F72E-4832-458C-BE67-26DA124213F1}" destId="{9B1AEE97-A6D8-4696-8033-FBAD18207A33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AE6E7C-F187-4E1C-9323-67F433FED65D}">
      <dsp:nvSpPr>
        <dsp:cNvPr id="0" name=""/>
        <dsp:cNvSpPr/>
      </dsp:nvSpPr>
      <dsp:spPr>
        <a:xfrm>
          <a:off x="3632375" y="168"/>
          <a:ext cx="2071687" cy="2071687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Взятка</a:t>
          </a:r>
          <a:endParaRPr lang="ru-RU" sz="3600" b="1" kern="1200" dirty="0"/>
        </a:p>
      </dsp:txBody>
      <dsp:txXfrm>
        <a:off x="3632375" y="168"/>
        <a:ext cx="2071687" cy="2071687"/>
      </dsp:txXfrm>
    </dsp:sp>
    <dsp:sp modelId="{1902AE90-45E4-4D56-BEAC-1F656369C7CC}">
      <dsp:nvSpPr>
        <dsp:cNvPr id="0" name=""/>
        <dsp:cNvSpPr/>
      </dsp:nvSpPr>
      <dsp:spPr>
        <a:xfrm rot="2160000">
          <a:off x="5638502" y="1591299"/>
          <a:ext cx="550367" cy="69919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2160000">
        <a:off x="5638502" y="1591299"/>
        <a:ext cx="550367" cy="699194"/>
      </dsp:txXfrm>
    </dsp:sp>
    <dsp:sp modelId="{7FDC4CFC-E5B1-4E51-8796-E46FEBB315D6}">
      <dsp:nvSpPr>
        <dsp:cNvPr id="0" name=""/>
        <dsp:cNvSpPr/>
      </dsp:nvSpPr>
      <dsp:spPr>
        <a:xfrm>
          <a:off x="6148512" y="1828248"/>
          <a:ext cx="2071687" cy="2071687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Растрата</a:t>
          </a:r>
          <a:endParaRPr lang="ru-RU" sz="2800" b="1" kern="1200" dirty="0"/>
        </a:p>
      </dsp:txBody>
      <dsp:txXfrm>
        <a:off x="6148512" y="1828248"/>
        <a:ext cx="2071687" cy="2071687"/>
      </dsp:txXfrm>
    </dsp:sp>
    <dsp:sp modelId="{96EBC841-7E77-428C-B27E-513AF75BD9E9}">
      <dsp:nvSpPr>
        <dsp:cNvPr id="0" name=""/>
        <dsp:cNvSpPr/>
      </dsp:nvSpPr>
      <dsp:spPr>
        <a:xfrm rot="6480000">
          <a:off x="6442570" y="3968485"/>
          <a:ext cx="538711" cy="69919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6480000">
        <a:off x="6442570" y="3968485"/>
        <a:ext cx="538711" cy="699194"/>
      </dsp:txXfrm>
    </dsp:sp>
    <dsp:sp modelId="{7153A564-F5F7-4386-A60C-F3AFEA77876C}">
      <dsp:nvSpPr>
        <dsp:cNvPr id="0" name=""/>
        <dsp:cNvSpPr/>
      </dsp:nvSpPr>
      <dsp:spPr>
        <a:xfrm>
          <a:off x="4850214" y="4786144"/>
          <a:ext cx="2746125" cy="2071687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Мошенничест-во</a:t>
          </a:r>
          <a:endParaRPr lang="ru-RU" sz="2400" b="1" kern="1200" dirty="0"/>
        </a:p>
      </dsp:txBody>
      <dsp:txXfrm>
        <a:off x="4850214" y="4786144"/>
        <a:ext cx="2746125" cy="2071687"/>
      </dsp:txXfrm>
    </dsp:sp>
    <dsp:sp modelId="{1E7A042E-4789-4BA5-805E-FE13DB5CA7D0}">
      <dsp:nvSpPr>
        <dsp:cNvPr id="0" name=""/>
        <dsp:cNvSpPr/>
      </dsp:nvSpPr>
      <dsp:spPr>
        <a:xfrm rot="10799834">
          <a:off x="4343487" y="5472473"/>
          <a:ext cx="358087" cy="69919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799834">
        <a:off x="4343487" y="5472473"/>
        <a:ext cx="358087" cy="699194"/>
      </dsp:txXfrm>
    </dsp:sp>
    <dsp:sp modelId="{B5C834FA-0604-4810-AA5E-BC75D8CF84DD}">
      <dsp:nvSpPr>
        <dsp:cNvPr id="0" name=""/>
        <dsp:cNvSpPr/>
      </dsp:nvSpPr>
      <dsp:spPr>
        <a:xfrm>
          <a:off x="1331643" y="4786312"/>
          <a:ext cx="2842935" cy="2071687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Вымогатель-ство</a:t>
          </a:r>
          <a:endParaRPr lang="ru-RU" sz="2800" b="1" kern="1200" dirty="0"/>
        </a:p>
      </dsp:txBody>
      <dsp:txXfrm>
        <a:off x="1331643" y="4786312"/>
        <a:ext cx="2842935" cy="2071687"/>
      </dsp:txXfrm>
    </dsp:sp>
    <dsp:sp modelId="{8CD6B4B0-F29A-4E60-957A-FC1F03A235A1}">
      <dsp:nvSpPr>
        <dsp:cNvPr id="0" name=""/>
        <dsp:cNvSpPr/>
      </dsp:nvSpPr>
      <dsp:spPr>
        <a:xfrm rot="15510889">
          <a:off x="2208267" y="4005358"/>
          <a:ext cx="493467" cy="69919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5510889">
        <a:off x="2208267" y="4005358"/>
        <a:ext cx="493467" cy="699194"/>
      </dsp:txXfrm>
    </dsp:sp>
    <dsp:sp modelId="{E5957EA7-A110-48FC-8A67-D4A2F5D10178}">
      <dsp:nvSpPr>
        <dsp:cNvPr id="0" name=""/>
        <dsp:cNvSpPr/>
      </dsp:nvSpPr>
      <dsp:spPr>
        <a:xfrm>
          <a:off x="923799" y="1828248"/>
          <a:ext cx="2456565" cy="2071687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Фаворизм</a:t>
          </a:r>
          <a:endParaRPr lang="ru-RU" sz="2800" b="1" kern="1200" dirty="0"/>
        </a:p>
      </dsp:txBody>
      <dsp:txXfrm>
        <a:off x="923799" y="1828248"/>
        <a:ext cx="2456565" cy="2071687"/>
      </dsp:txXfrm>
    </dsp:sp>
    <dsp:sp modelId="{4438F72E-4832-458C-BE67-26DA124213F1}">
      <dsp:nvSpPr>
        <dsp:cNvPr id="0" name=""/>
        <dsp:cNvSpPr/>
      </dsp:nvSpPr>
      <dsp:spPr>
        <a:xfrm rot="19440000">
          <a:off x="3200345" y="1574980"/>
          <a:ext cx="489735" cy="69919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9440000">
        <a:off x="3200345" y="1574980"/>
        <a:ext cx="489735" cy="699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ppt-online.org/185578" TargetMode="External"/><Relationship Id="rId7" Type="http://schemas.openxmlformats.org/officeDocument/2006/relationships/hyperlink" Target="https://genproc.gov.ru/anticor/" TargetMode="External"/><Relationship Id="rId2" Type="http://schemas.openxmlformats.org/officeDocument/2006/relationships/hyperlink" Target="https://school-science.ru/5/20/3393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rogoosh.edusite.ru/p40aa1.html" TargetMode="External"/><Relationship Id="rId5" Type="http://schemas.openxmlformats.org/officeDocument/2006/relationships/hyperlink" Target="https://studwood.ru/1239361/pravo/korruptsiya_meditsine" TargetMode="External"/><Relationship Id="rId4" Type="http://schemas.openxmlformats.org/officeDocument/2006/relationships/hyperlink" Target="https://revolution.allbest.ru/law/00759423_0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0%B2%D0%B5%D1%82_%D0%BF%D1%80%D0%B8_%D0%9F%D1%80%D0%B5%D0%B7%D0%B8%D0%B4%D0%B5%D0%BD%D1%82%D0%B5_%D0%A0%D0%BE%D1%81%D1%81%D0%B8%D0%B9%D1%81%D0%BA%D0%BE%D0%B9_%D0%A4%D0%B5%D0%B4%D0%B5%D1%80%D0%B0%D1%86%D0%B8%D0%B8_%D0%BF%D0%BE_%D0%BF%D1%80%D0%BE%D1%82%D0%B8%D0%B2%D0%BE%D0%B4%D0%B5%D0%B9%D1%81%D1%82%D0%B2%D0%B8%D1%8E_%D0%BA%D0%BE%D1%80%D1%80%D1%83%D0%BF%D1%86%D0%B8%D0%B8" TargetMode="External"/><Relationship Id="rId2" Type="http://schemas.openxmlformats.org/officeDocument/2006/relationships/hyperlink" Target="https://ru.wikipedia.org/wiki/%D0%9A%D0%BE%D0%BD%D0%B2%D0%B5%D0%BD%D1%86%D0%B8%D1%8F_%D0%9E%D0%9E%D0%9D_%D0%BF%D1%80%D0%BE%D1%82%D0%B8%D0%B2_%D0%BA%D0%BE%D1%80%D1%80%D1%83%D0%BF%D1%86%D0%B8%D0%B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s://ru.wikipedia.org/wiki/%D0%9D%D0%B0%D1%86%D0%B8%D0%BE%D0%BD%D0%B0%D0%BB%D1%8C%D0%BD%D1%8B%D0%B9_%D0%BF%D0%BB%D0%B0%D0%BD_%D0%BF%D1%80%D0%BE%D1%82%D0%B8%D0%B2%D0%BE%D0%B4%D0%B5%D0%B9%D1%81%D1%82%D0%B2%D0%B8%D1%8F_%D0%BA%D0%BE%D1%80%D1%80%D1%83%D0%BF%D1%86%D0%B8%D0%B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tamoznik.narod.ru/Ustav.files/image00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8"/>
            <a:ext cx="81734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800000"/>
                </a:solidFill>
              </a:rPr>
              <a:t>«Мы за мир </a:t>
            </a:r>
            <a:r>
              <a:rPr lang="ru-RU" sz="4800" b="1" smtClean="0">
                <a:solidFill>
                  <a:srgbClr val="800000"/>
                </a:solidFill>
              </a:rPr>
              <a:t>без коррупции»</a:t>
            </a:r>
            <a:endParaRPr lang="ru-RU" sz="4800" b="1" dirty="0">
              <a:solidFill>
                <a:srgbClr val="8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64904"/>
            <a:ext cx="2592288" cy="18347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9592" y="188640"/>
            <a:ext cx="72728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МКОУ  </a:t>
            </a:r>
            <a:r>
              <a:rPr lang="ru-RU" sz="2000" b="1" dirty="0" err="1" smtClean="0">
                <a:solidFill>
                  <a:srgbClr val="800000"/>
                </a:solidFill>
              </a:rPr>
              <a:t>Кондинская</a:t>
            </a:r>
            <a:r>
              <a:rPr lang="ru-RU" sz="2000" b="1" dirty="0" smtClean="0">
                <a:solidFill>
                  <a:srgbClr val="800000"/>
                </a:solidFill>
              </a:rPr>
              <a:t>  СОШ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Районный конкурс      «Россия против коррупции»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653136"/>
            <a:ext cx="295232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Работу выполнила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Романчук Ирина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8 класс, 14 лет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Руководитель – </a:t>
            </a:r>
            <a:r>
              <a:rPr lang="ru-RU" b="1" dirty="0" err="1" smtClean="0">
                <a:solidFill>
                  <a:schemeClr val="tx1"/>
                </a:solidFill>
              </a:rPr>
              <a:t>Н.Л.Алта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МКОУ </a:t>
            </a:r>
            <a:r>
              <a:rPr lang="ru-RU" b="1" dirty="0" err="1" smtClean="0">
                <a:solidFill>
                  <a:schemeClr val="tx1"/>
                </a:solidFill>
              </a:rPr>
              <a:t>Кондинская</a:t>
            </a:r>
            <a:r>
              <a:rPr lang="ru-RU" b="1" dirty="0" smtClean="0">
                <a:solidFill>
                  <a:schemeClr val="tx1"/>
                </a:solidFill>
              </a:rPr>
              <a:t> СОШ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2018 год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Музыка\Desktop\КОНКУРСЫ\Коррупция\картинки\Коррупция в армии\1527160156_0c78ed3513a5594b8c5f51d785e0d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2549302" cy="180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8" name="Picture 4" descr="C:\Users\Музыка\Desktop\КОНКУРСЫ\Коррупция\картинки\Коррупция в образовании\91c7ba3a8cfb66f93823447442f8f4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64904"/>
            <a:ext cx="291866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9" name="Picture 5" descr="C:\Users\Музыка\Desktop\КОНКУРСЫ\Коррупция\картинки\Россия против коррупции\1200px-ForRussiaWithoutOutrageAndCorruptio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581128"/>
            <a:ext cx="3024336" cy="20716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645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104456" cy="30783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179512" y="4581128"/>
            <a:ext cx="5400725" cy="259251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Менее склонны к подкупу бизнесмены из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Бельгии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Канады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(по 8,8 балла из 10 возможных).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Третье место 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Голландии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Швейцарии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(8,7 балла).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Россия с 5,9 баллами заняла последнее место, получив самый высокий национальный показатель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взяткоёмкости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объему и частоте взяток Россия обогнала не только развитые государства Запада, но и своих коллег по группе БРИК – Бразилию (17-е место), Индию (19-е место) и Китай (21-е место).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76470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Россия заняла 135-е место в списке по итогам 2017 года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Музыка\Desktop\КОНКУРСЫ\Коррупция\картинки\Статистика рейтинг\60969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435885" cy="29523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611560" y="260648"/>
            <a:ext cx="6624736" cy="4407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Статистика коррупции в мире, в стране 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Музыка\Desktop\КОНКУРСЫ\Коррупция\картинки\Статистика рейтинг\115908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93096"/>
            <a:ext cx="3227851" cy="24208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098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79512" y="260648"/>
            <a:ext cx="2123728" cy="4320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Политические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48264" y="260648"/>
            <a:ext cx="2016732" cy="4407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1052736"/>
            <a:ext cx="2448272" cy="50405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Экономические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052736"/>
            <a:ext cx="3131840" cy="28469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Невозможность осуществления демократических принципов;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Нарушение принципа верховенства закона ;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Исчезновение реальной политической конкуренции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Неэффективность политических и судебных институтов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Падение престижа страны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Уменьшение доверия к власти, отчуждение ее от общества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6176" y="836712"/>
            <a:ext cx="2987824" cy="30623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расходование государственных средств и ресурсов. Рост социального неравенства, бедность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организованной преступности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Морально-нравственные нормы теряют значение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Безнаказанность преступников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социальной напряженности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Неспособность власти решать социальные проблемы из-за «откатов» в ущерб бюджетной сфере</a:t>
            </a:r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flipH="1">
            <a:off x="4427984" y="620688"/>
            <a:ext cx="189734" cy="36004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:\к\Corruption_files\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4077072"/>
            <a:ext cx="4039885" cy="27809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2" name="Скругленный прямоугольник 21"/>
          <p:cNvSpPr/>
          <p:nvPr/>
        </p:nvSpPr>
        <p:spPr>
          <a:xfrm>
            <a:off x="2771800" y="260648"/>
            <a:ext cx="3600400" cy="4407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Последствия коррупции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5400000">
            <a:off x="2501770" y="314654"/>
            <a:ext cx="10801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6624228" y="296652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275856" y="1700808"/>
            <a:ext cx="2839113" cy="30623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Неэффективное распределение и расходование государственных средств и ресурсов ;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теневой экономики, налоговые потери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эффективности экономики страны в целом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Искажение (повышение) цен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Ухудшение инвестиционного климата, снижение инвестиций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конкуренции в ущерб экономическому развитию </a:t>
            </a:r>
          </a:p>
        </p:txBody>
      </p:sp>
      <p:pic>
        <p:nvPicPr>
          <p:cNvPr id="28" name="Picture 2" descr="C:\Users\Мама\Desktop\проекты\коррупция\Новая папка\39cc39c972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279" y="4293096"/>
            <a:ext cx="292172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697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3068960"/>
            <a:ext cx="8568952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336600"/>
                </a:solidFill>
              </a:rPr>
              <a:t>«Горе тем, которые за подарки оправдывают виновного и правых лишают законного</a:t>
            </a:r>
            <a:r>
              <a:rPr lang="ru-RU" sz="2000" b="1" dirty="0" smtClean="0">
                <a:solidFill>
                  <a:srgbClr val="336600"/>
                </a:solidFill>
              </a:rPr>
              <a:t>!»      </a:t>
            </a:r>
            <a:r>
              <a:rPr lang="ru-RU" sz="2000" dirty="0" smtClean="0">
                <a:solidFill>
                  <a:schemeClr val="accent2"/>
                </a:solidFill>
              </a:rPr>
              <a:t> (</a:t>
            </a:r>
            <a:r>
              <a:rPr lang="ru-RU" sz="2000" b="1" dirty="0" smtClean="0">
                <a:solidFill>
                  <a:schemeClr val="accent2"/>
                </a:solidFill>
              </a:rPr>
              <a:t>Библия</a:t>
            </a:r>
            <a:r>
              <a:rPr lang="ru-RU" sz="2000" b="1" dirty="0" smtClean="0">
                <a:solidFill>
                  <a:schemeClr val="accent2"/>
                </a:solidFill>
              </a:rPr>
              <a:t>. Ветхий </a:t>
            </a:r>
            <a:r>
              <a:rPr lang="ru-RU" sz="2000" b="1" dirty="0" smtClean="0">
                <a:solidFill>
                  <a:schemeClr val="accent2"/>
                </a:solidFill>
              </a:rPr>
              <a:t>Завет)</a:t>
            </a:r>
            <a:endParaRPr lang="ru-RU" sz="2000" b="1" dirty="0" smtClean="0">
              <a:solidFill>
                <a:schemeClr val="accent2"/>
              </a:solidFill>
            </a:endParaRPr>
          </a:p>
        </p:txBody>
      </p:sp>
      <p:pic>
        <p:nvPicPr>
          <p:cNvPr id="11" name="Содержимое 3" descr="кор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836712"/>
            <a:ext cx="3731105" cy="21602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220072" y="2132856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Коррупция страшное социальное зло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оно многолико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357201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323528" y="4005064"/>
            <a:ext cx="5760640" cy="266429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Меткое слово народа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конверте не утаишь.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Продать совесть можно, а купить сложно.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бедность, да честность, нежели прибыль, да стыд.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Закон, что паутина: шмель проскочит, а муха увязнет. 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Рыба гниет с головы.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мне законы, коли судьи знакомы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875017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«Коррупция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самое большое зло, потому что это разрушение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духовности человека».    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Дементьев, поэт.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0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5112568" cy="4407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Россия стала процветать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836712"/>
            <a:ext cx="3744416" cy="26642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Нужна  новая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антикоррупционная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политика 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нашей стране, 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в каждой школе - 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Систематическое 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антикоррупционное</a:t>
            </a: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воспитание на уроках и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во внеклассной работе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11552" y="836712"/>
            <a:ext cx="4032448" cy="2160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tx1">
                  <a:shade val="95000"/>
                </a:schemeClr>
              </a:buClr>
              <a:defRPr/>
            </a:pP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836712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Тот, кто становится пресмыкающимся, червём, может ли затем жаловаться, что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раздавили?  (Э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Кант)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Позорно не наказание, 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преступление.  (И Гердер)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4697760"/>
            <a:ext cx="6192688" cy="2160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tx1">
                  <a:shade val="95000"/>
                </a:schemeClr>
              </a:buClr>
              <a:defRPr/>
            </a:pP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486916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school-science.ru/5/20/33931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en.ppt-online.org/185578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revolution.allbest.ru/law/00759423_0.html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studwood.ru/1239361/pravo/korruptsiya_meditsine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porogoosh.edusite.ru/p40aa1.html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7"/>
              </a:rPr>
              <a:t>https://genproc.gov.ru/anticor</a:t>
            </a:r>
            <a:r>
              <a:rPr lang="en-US" dirty="0" smtClean="0">
                <a:hlinkClick r:id="rId7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4077072"/>
            <a:ext cx="5112568" cy="4407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4536504" cy="20928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Коррупция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это злоупотребление служебным положением, дача взятки, получение взятки, злоупотребление полномочиями, коммерческий подкуп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2128026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72208" cy="24941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227687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История </a:t>
            </a:r>
            <a:r>
              <a:rPr lang="ru-RU" sz="3200" b="1" dirty="0">
                <a:solidFill>
                  <a:srgbClr val="C00000"/>
                </a:solidFill>
              </a:rPr>
              <a:t>коррупции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780928"/>
            <a:ext cx="5760640" cy="22467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Первым, кто употребил термин «коррупция» в близком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сегодняшнему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значении, считают известного итальянского политического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деятеля Николко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Макиавелли (1469 -1527), который определял её следующим образом: «использование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возможностей в частных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интересах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; «система грабежа со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чиновников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Он же сравнивал коррупцию с болезнью, которую вначале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распознать, но легко лечить, а позже — уже легко распознать, но почти невозможно лечить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 второй половине Х I Х – начале ХХ веков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коррупционеры стали активно действовать не только внутри страны, но и в сфере внешней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политики.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52936"/>
            <a:ext cx="2641464" cy="33843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006948"/>
            <a:ext cx="3240360" cy="17383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 descr="reg.h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980728"/>
            <a:ext cx="2304256" cy="1678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967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1117589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347864" y="2636912"/>
            <a:ext cx="2664296" cy="18722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Формы коррупции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2524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836712"/>
            <a:ext cx="3384376" cy="715089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Низкая заработная плата государственных служащих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276872"/>
            <a:ext cx="3384376" cy="40862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Желание легкой наживы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700808"/>
            <a:ext cx="3384376" cy="40862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Незнание законов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924944"/>
            <a:ext cx="3384376" cy="40862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Нестабильность в стране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3501008"/>
            <a:ext cx="3384376" cy="40862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Коррупция как привычка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005064"/>
            <a:ext cx="3384376" cy="715089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Низкий уровень жизни населения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4941168"/>
            <a:ext cx="3384376" cy="715089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Слабая развитость государственных институтов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5805264"/>
            <a:ext cx="3384376" cy="715089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Частая сменяемость лиц на различных должностях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572000" y="0"/>
            <a:ext cx="4283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660066"/>
                </a:solidFill>
                <a:cs typeface="Arial" charset="0"/>
              </a:rPr>
              <a:t>9 декабря отмечается Международный день борьбы с коррупцией</a:t>
            </a:r>
          </a:p>
          <a:p>
            <a:pPr eaLnBrk="0" hangingPunct="0"/>
            <a:endParaRPr lang="ru-RU" sz="2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Picture 5" descr="PM267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2952328" cy="221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499992" y="3573016"/>
            <a:ext cx="442803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9 декабря 2003 года была открыта для подписания Конвенция ООН против коррупции, принятая Генеральной ассамблеей ООН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1 ноября 2003 года.</a:t>
            </a:r>
            <a:br>
              <a:rPr lang="ru-RU" sz="24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Россия в числе первых стран подписала Конвенцию.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188640"/>
            <a:ext cx="3600400" cy="4407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 коррупции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568952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dirty="0" smtClean="0"/>
              <a:t>В 2000-х годах Россия присоединилась к ряду международных соглашений по борьбе с коррупцией</a:t>
            </a:r>
            <a:r>
              <a:rPr lang="ru-RU" dirty="0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конце 2005 года Президент Российской Федерации Путин В.В. внес в Госдуму федеральный закон </a:t>
            </a:r>
            <a:r>
              <a:rPr lang="ru-RU" dirty="0" smtClean="0"/>
              <a:t> о </a:t>
            </a:r>
            <a:r>
              <a:rPr lang="ru-RU" dirty="0" smtClean="0"/>
              <a:t>ратификации </a:t>
            </a:r>
            <a:r>
              <a:rPr lang="ru-RU" dirty="0" smtClean="0">
                <a:hlinkClick r:id="rId2" tooltip="Конвенция ООН против коррупции"/>
              </a:rPr>
              <a:t>Конвенции ООН против коррупции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от 31 октября 2003 года. В марте 2006 года Конвенция была ратифицирована.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 июле 2006 года был подписал Федеральный закон </a:t>
            </a:r>
            <a:br>
              <a:rPr lang="ru-RU" dirty="0" smtClean="0"/>
            </a:br>
            <a:r>
              <a:rPr lang="ru-RU" dirty="0" smtClean="0"/>
              <a:t>о ратификации </a:t>
            </a:r>
            <a:r>
              <a:rPr lang="ru-RU" u="sng" dirty="0" smtClean="0"/>
              <a:t>Конвенции Совета Европы об уголовной ответственности за коррупцию</a:t>
            </a:r>
            <a:r>
              <a:rPr lang="ru-RU" u="sng" dirty="0" smtClean="0"/>
              <a:t>.</a:t>
            </a:r>
            <a:endParaRPr lang="ru-RU" u="sng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dirty="0" smtClean="0"/>
              <a:t>В декабре 2003 года Россия подписала, а в 2006 году ратифицировала </a:t>
            </a:r>
            <a:r>
              <a:rPr lang="ru-RU" dirty="0" smtClean="0">
                <a:hlinkClick r:id="rId2" tooltip="Конвенция ООН против коррупции"/>
              </a:rPr>
              <a:t>Конвенцию Организации Объединённых Наций против коррупции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>
              <a:solidFill>
                <a:srgbClr val="008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21297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 мае 2008 года российский президент Медведев Д.А. подписал Указ о создании </a:t>
            </a:r>
            <a:r>
              <a:rPr lang="ru-RU" dirty="0" smtClean="0">
                <a:hlinkClick r:id="rId3" tooltip="Совет при Президенте Российской Федерации по противодействию коррупции"/>
              </a:rPr>
              <a:t>Совета при Президенте Российской Федерации по противодействию коррупции</a:t>
            </a:r>
            <a:r>
              <a:rPr lang="ru-RU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В июле того же года утвержден </a:t>
            </a:r>
            <a:r>
              <a:rPr lang="ru-RU" dirty="0" smtClean="0">
                <a:hlinkClick r:id="rId4" tooltip="Национальный план противодействия коррупции"/>
              </a:rPr>
              <a:t>Национальный план противодействия коррупции</a:t>
            </a:r>
            <a:r>
              <a:rPr lang="ru-RU" dirty="0" smtClean="0"/>
              <a:t>, предусматривающий ряд мер по профилактике коррупции.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 декабре принят </a:t>
            </a:r>
            <a:r>
              <a:rPr lang="ru-RU" u="sng" dirty="0" smtClean="0">
                <a:solidFill>
                  <a:srgbClr val="0000FF"/>
                </a:solidFill>
              </a:rPr>
              <a:t>Федеральный закон от 25 декабря 2008 г. 273-ФЗ «О противодействии коррупции»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188640"/>
            <a:ext cx="3600400" cy="4407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Борьба с коррупцией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&amp;Dcy;&amp;ocy;&amp;tscy;&amp;iecy;&amp;ncy;&amp;tcy; &amp;pcy;&amp;ocy;&amp;lcy;&amp;icy;&amp;tcy;&amp;iecy;&amp;khcy;&amp;acy; &amp;scy;&amp;ocy;&amp;bcy;&amp;rcy;&amp;acy;&amp;lcy; &amp;scy;&amp;ocy; &amp;scy;&amp;tcy;&amp;ucy;&amp;dcy;&amp;iecy;&amp;ncy;&amp;tcy;&amp;ocy;&amp;vcy; 45 &amp;tcy;&amp;ycy;&amp;scy;&amp;yacy;&amp;chcy; &amp;zcy;&amp;acy; &amp;ecy;&amp;kcy;&amp;zcy;&amp;acy;&amp;mcy;&amp;iecy;&amp;ncy; &amp;Ncy;&amp;ocy;&amp;vcy;&amp;ocy;&amp;scy;&amp;t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2881" y="4819755"/>
            <a:ext cx="3601119" cy="203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b="1" dirty="0">
                <a:solidFill>
                  <a:srgbClr val="0000FF"/>
                </a:solidFill>
              </a:rPr>
              <a:t>Уголовное законодательство устанавливает ответственность за получение и дачу  взятки, посредничество по взяточничеству.</a:t>
            </a:r>
          </a:p>
          <a:p>
            <a:r>
              <a:rPr lang="ru-RU" sz="1800" b="1" dirty="0"/>
              <a:t>Уголовный  кодекс  РФ  предусматривает  следующие  виды   наказания  за</a:t>
            </a:r>
            <a:r>
              <a:rPr lang="en-US" sz="1800" b="1" dirty="0"/>
              <a:t> </a:t>
            </a:r>
            <a:r>
              <a:rPr lang="ru-RU" sz="1800" b="1" dirty="0"/>
              <a:t>взяточничество: </a:t>
            </a:r>
          </a:p>
          <a:p>
            <a:r>
              <a:rPr lang="ru-RU" sz="1800" b="1" dirty="0"/>
              <a:t> ст.  204.  Коммерческий  подкуп   (максимальное   наказание</a:t>
            </a:r>
            <a:r>
              <a:rPr lang="en-US" sz="1800" b="1" dirty="0"/>
              <a:t> </a:t>
            </a:r>
            <a:r>
              <a:rPr lang="ru-RU" sz="1800" b="1" dirty="0"/>
              <a:t>лишение свободы на срок до пяти лет),</a:t>
            </a:r>
          </a:p>
          <a:p>
            <a:r>
              <a:rPr lang="ru-RU" sz="1800" b="1" dirty="0"/>
              <a:t> ст. 285. Злоупотребление  должностными</a:t>
            </a:r>
            <a:r>
              <a:rPr lang="en-US" sz="1800" b="1" dirty="0"/>
              <a:t> </a:t>
            </a:r>
            <a:r>
              <a:rPr lang="ru-RU" sz="1800" b="1" dirty="0"/>
              <a:t>полномочиями (максимальное наказание  лишение  свободы  на  срок  до  десяти</a:t>
            </a:r>
            <a:r>
              <a:rPr lang="en-US" sz="1800" b="1" dirty="0"/>
              <a:t> </a:t>
            </a:r>
            <a:r>
              <a:rPr lang="ru-RU" sz="1800" b="1" dirty="0"/>
              <a:t>лет), </a:t>
            </a:r>
          </a:p>
          <a:p>
            <a:r>
              <a:rPr lang="ru-RU" sz="1800" b="1" dirty="0"/>
              <a:t>ст. 290. Получение взятки (максимальное наказание лишение  свободы  на</a:t>
            </a:r>
            <a:r>
              <a:rPr lang="en-US" sz="1800" b="1" dirty="0"/>
              <a:t> </a:t>
            </a:r>
            <a:r>
              <a:rPr lang="ru-RU" sz="1800" b="1" dirty="0"/>
              <a:t>срок от семи до двенадцати лет с конфискацией или  без  таковой), </a:t>
            </a:r>
          </a:p>
          <a:p>
            <a:r>
              <a:rPr lang="ru-RU" sz="1800" b="1" dirty="0"/>
              <a:t> ст.  291.Дача взятки (максимальное наказание лишение свободы на срок до восьми  лет), </a:t>
            </a:r>
          </a:p>
          <a:p>
            <a:r>
              <a:rPr lang="ru-RU" sz="1800" b="1" dirty="0"/>
              <a:t>ст. 292. Служебный подлог </a:t>
            </a:r>
            <a:endParaRPr lang="en-US" sz="1800" b="1" dirty="0"/>
          </a:p>
          <a:p>
            <a:r>
              <a:rPr lang="ru-RU" sz="1800" b="1" dirty="0"/>
              <a:t>(максимальное наказание </a:t>
            </a:r>
            <a:endParaRPr lang="en-US" sz="1800" b="1" dirty="0"/>
          </a:p>
          <a:p>
            <a:r>
              <a:rPr lang="ru-RU" sz="1800" b="1" dirty="0"/>
              <a:t>лишение свободы  на  срок </a:t>
            </a:r>
            <a:endParaRPr lang="en-US" sz="1800" b="1" dirty="0"/>
          </a:p>
          <a:p>
            <a:r>
              <a:rPr lang="ru-RU" sz="1800" b="1" dirty="0"/>
              <a:t>до двух лет).</a:t>
            </a:r>
            <a:endParaRPr lang="ru-RU" sz="1800" dirty="0"/>
          </a:p>
          <a:p>
            <a:pPr>
              <a:buFont typeface="Wingdings" pitchFamily="2" charset="2"/>
              <a:buNone/>
            </a:pPr>
            <a:endParaRPr lang="ru-RU" sz="1800" b="1" dirty="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437063"/>
            <a:ext cx="35639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77647"/>
            <a:ext cx="2414042" cy="17086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345832"/>
            <a:ext cx="2139861" cy="15121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18864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Коррупция </a:t>
            </a:r>
            <a:r>
              <a:rPr lang="ru-RU" sz="4400" dirty="0"/>
              <a:t>в медицине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717" y="974461"/>
            <a:ext cx="864096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Коррупция в сфере здравоохранения Страшнее взятки Факты мошенничества и обогащения за счет государственных средств в области здравоохранения, несомненно, самым серьезным образом влияют на качество медицинских услуг, но есть и более страшные вещи. Препараты, содержащие наркотические вещества. В небольших дозах они незаменимы при лечении ряда заболеваний. Но из-за коррумпированности лиц, отвечающих за безопасность хранения и распространения таких препаратов, они большими партиями попадают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наркорынок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Из этого можно сделать единственный неутешительный вывод – коррупция в медицине, а именно ситуация, связанная с наркотическими, психотропными и другими сильнодействующими препаратами угрожает здоровью нации.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3991220"/>
            <a:ext cx="4464496" cy="279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0" y="3987066"/>
            <a:ext cx="4719480" cy="279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коррупция в медицине\4d3d3e6a3b85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8072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81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948" y="1081966"/>
            <a:ext cx="3971280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Наиболее распространенными видами коррупционных преступлений, совершаемых таможенниками, являются: получение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взятки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ст. 290 Уголовного кодекса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Российскои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̆ Федерации (далее — УК РФ), превышение должностных полномочий (ст. 286 УК РФ) и халатность (ст. 293 УК РФ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Таким образом, несмотря на предпринимаемые уголовно-правовые меры противодействия коррупции в таможенных органах минимизировать уровень коррупционных проявлений в таможенной сфере не представляется возможным.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91002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Коррупция </a:t>
            </a:r>
            <a:r>
              <a:rPr lang="ru-RU" sz="4400" dirty="0"/>
              <a:t>в таможенных органах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1966"/>
            <a:ext cx="4371730" cy="243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1" y="3544355"/>
            <a:ext cx="4379327" cy="310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49 из 2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1C8B8"/>
              </a:clrFrom>
              <a:clrTo>
                <a:srgbClr val="B1C8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006" y="1340768"/>
            <a:ext cx="900994" cy="11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99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30089"/>
            <a:ext cx="4752528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Образование - одна из наиболее опасных сфер существования коррупции, поскольку еще в юном возрасте молодые люди вынуждены встраиваться в сложившиеся коррупционные системы отношений, в результате чего формируется привыкание к коррупции, восприятие коррупции как допустимого, привычного явления, готовность к вступлению в коррупционные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отношения.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туденты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понимают, что коррупция - это негативное явление, с которым необходимо бороться, но, вместе с тем, готовы дать взятку за получение зачета или оценки, чтобы избежать сложную, требующую значительных физических и временных затрат подготовку к зачетам и экзаменам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9043" y="260648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</a:t>
            </a:r>
            <a:r>
              <a:rPr lang="ru-RU" sz="4400" dirty="0" smtClean="0"/>
              <a:t>оррупция </a:t>
            </a:r>
            <a:r>
              <a:rPr lang="ru-RU" sz="4400" dirty="0"/>
              <a:t>в образовании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1"/>
            <a:ext cx="3856321" cy="257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935982"/>
            <a:ext cx="4000337" cy="266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512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1130</Words>
  <Application>Microsoft Office PowerPoint</Application>
  <PresentationFormat>Экран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Музыка</dc:creator>
  <cp:lastModifiedBy>Музыка</cp:lastModifiedBy>
  <cp:revision>56</cp:revision>
  <dcterms:modified xsi:type="dcterms:W3CDTF">2018-11-26T10:30:20Z</dcterms:modified>
</cp:coreProperties>
</file>