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6" r:id="rId6"/>
    <p:sldId id="269" r:id="rId7"/>
    <p:sldId id="265" r:id="rId8"/>
    <p:sldId id="264" r:id="rId9"/>
    <p:sldId id="263" r:id="rId10"/>
    <p:sldId id="262" r:id="rId11"/>
    <p:sldId id="261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600" dirty="0"/>
              <a:t>Последствия коррупции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Последствия коррупции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dPt>
            <c:idx val="2"/>
            <c:bubble3D val="0"/>
            <c:spPr>
              <a:solidFill>
                <a:srgbClr val="7030A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rgbClr val="00B050"/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Лист1!$A$2:$A$7</c:f>
              <c:strCache>
                <c:ptCount val="5"/>
                <c:pt idx="0">
                  <c:v>Замедление экономического развития</c:v>
                </c:pt>
                <c:pt idx="1">
                  <c:v>Нарушение прав человека</c:v>
                </c:pt>
                <c:pt idx="2">
                  <c:v>Угроза безопасночти государства</c:v>
                </c:pt>
                <c:pt idx="3">
                  <c:v>Бедные беднеют- богатые богатеют</c:v>
                </c:pt>
                <c:pt idx="4">
                  <c:v>Прочее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0.09</c:v>
                </c:pt>
                <c:pt idx="1">
                  <c:v>0.11</c:v>
                </c:pt>
                <c:pt idx="2">
                  <c:v>0.14000000000000001</c:v>
                </c:pt>
                <c:pt idx="3">
                  <c:v>0.15</c:v>
                </c:pt>
                <c:pt idx="4">
                  <c:v>0.15</c:v>
                </c:pt>
                <c:pt idx="5">
                  <c:v>0.36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5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5877272"/>
            <a:ext cx="7056784" cy="1620269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Работу выполнила: Гращенко  Алёна, </a:t>
            </a:r>
            <a:endParaRPr lang="ru-RU" sz="1800" b="1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                                     ученица11 </a:t>
            </a:r>
            <a:r>
              <a:rPr lang="ru-RU" sz="1800" b="1" dirty="0" smtClean="0">
                <a:solidFill>
                  <a:schemeClr val="tx1"/>
                </a:solidFill>
              </a:rPr>
              <a:t>класса, МКОУ </a:t>
            </a:r>
            <a:r>
              <a:rPr lang="ru-RU" sz="1800" b="1" dirty="0" err="1" smtClean="0">
                <a:solidFill>
                  <a:schemeClr val="tx1"/>
                </a:solidFill>
              </a:rPr>
              <a:t>Чантырская</a:t>
            </a:r>
            <a:r>
              <a:rPr lang="ru-RU" sz="1800" b="1" dirty="0" smtClean="0">
                <a:solidFill>
                  <a:schemeClr val="tx1"/>
                </a:solidFill>
              </a:rPr>
              <a:t> СОШ.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  Руководитель</a:t>
            </a:r>
            <a:r>
              <a:rPr lang="en-US" sz="1800" b="1" dirty="0" smtClean="0">
                <a:solidFill>
                  <a:schemeClr val="tx1"/>
                </a:solidFill>
              </a:rPr>
              <a:t>: </a:t>
            </a:r>
            <a:r>
              <a:rPr lang="ru-RU" sz="1800" b="1" dirty="0" smtClean="0">
                <a:solidFill>
                  <a:schemeClr val="tx1"/>
                </a:solidFill>
              </a:rPr>
              <a:t>Гращенко И. В.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781800" cy="1600200"/>
          </a:xfrm>
        </p:spPr>
        <p:txBody>
          <a:bodyPr/>
          <a:lstStyle/>
          <a:p>
            <a:r>
              <a:rPr lang="ru-RU" dirty="0" smtClean="0"/>
              <a:t>                Помни!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631032"/>
            <a:ext cx="7543800" cy="3886200"/>
          </a:xfrm>
        </p:spPr>
        <p:txBody>
          <a:bodyPr/>
          <a:lstStyle/>
          <a:p>
            <a:r>
              <a:rPr lang="ru-RU" dirty="0" smtClean="0"/>
              <a:t>Борьба с коррупцией- долг и дело каждого!</a:t>
            </a:r>
          </a:p>
          <a:p>
            <a:r>
              <a:rPr lang="ru-RU" dirty="0" smtClean="0"/>
              <a:t>Хорошая репутация дороже денег.</a:t>
            </a:r>
          </a:p>
          <a:p>
            <a:r>
              <a:rPr lang="ru-RU" dirty="0" smtClean="0"/>
              <a:t>Никогда не делайте то, за что вам придётся винить себя.</a:t>
            </a:r>
          </a:p>
          <a:p>
            <a:r>
              <a:rPr lang="ru-RU" dirty="0" smtClean="0"/>
              <a:t>Честность- лучшая политика.</a:t>
            </a:r>
          </a:p>
          <a:p>
            <a:r>
              <a:rPr lang="ru-RU" dirty="0" smtClean="0"/>
              <a:t>Кто творит добро, тот процветает.</a:t>
            </a:r>
          </a:p>
          <a:p>
            <a:r>
              <a:rPr lang="ru-RU" dirty="0" smtClean="0"/>
              <a:t>За коррупцию расплачивается каждый из нас.</a:t>
            </a:r>
          </a:p>
          <a:p>
            <a:endParaRPr lang="ru-RU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74" y="-10972"/>
            <a:ext cx="2664296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4869160"/>
            <a:ext cx="2664296" cy="176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DNS\Desktop\корруп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0392"/>
            <a:ext cx="2955038" cy="176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12" y="-48070"/>
            <a:ext cx="1942015" cy="194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3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45263"/>
            <a:ext cx="6781800" cy="1600200"/>
          </a:xfrm>
        </p:spPr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652" y="1102432"/>
            <a:ext cx="5364088" cy="52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Для России отношение к коррупции- это выбор между долгосрочной и краткосрочной перспективами. </a:t>
            </a:r>
          </a:p>
          <a:p>
            <a:pPr marL="0" indent="0">
              <a:buNone/>
            </a:pPr>
            <a:r>
              <a:rPr lang="ru-RU" dirty="0" smtClean="0"/>
              <a:t>Сегодня коррупция удобна многим, борьба с ней требует большого напряжения.</a:t>
            </a:r>
          </a:p>
          <a:p>
            <a:pPr marL="0" indent="0">
              <a:buNone/>
            </a:pPr>
            <a:r>
              <a:rPr lang="ru-RU" dirty="0" smtClean="0"/>
              <a:t>В настоящее время в РФ создана нормативно-правовая база для борьбы с коррупцией.</a:t>
            </a:r>
          </a:p>
          <a:p>
            <a:pPr marL="0" indent="0">
              <a:buNone/>
            </a:pPr>
            <a:r>
              <a:rPr lang="ru-RU" dirty="0" smtClean="0"/>
              <a:t>Уровень правовой зрелости молодёжи остаётся невысоким. Молодёжи необходимо активнее включаться в борьбу с коррупцией.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557" y="836712"/>
            <a:ext cx="3635896" cy="292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04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 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492896"/>
            <a:ext cx="7543800" cy="3886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DNS\Desktop\146858340811834104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96077"/>
            <a:ext cx="524858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1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6781800" cy="1600200"/>
          </a:xfrm>
        </p:spPr>
        <p:txBody>
          <a:bodyPr/>
          <a:lstStyle/>
          <a:p>
            <a:r>
              <a:rPr lang="ru-RU" dirty="0" smtClean="0"/>
              <a:t>Содержание: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708920"/>
            <a:ext cx="7543800" cy="3886200"/>
          </a:xfrm>
        </p:spPr>
        <p:txBody>
          <a:bodyPr/>
          <a:lstStyle/>
          <a:p>
            <a:r>
              <a:rPr lang="ru-RU" dirty="0" smtClean="0"/>
              <a:t>Определение коррупции.</a:t>
            </a:r>
          </a:p>
          <a:p>
            <a:r>
              <a:rPr lang="ru-RU" dirty="0" smtClean="0"/>
              <a:t>Виды коррупции.</a:t>
            </a:r>
          </a:p>
          <a:p>
            <a:r>
              <a:rPr lang="ru-RU" dirty="0" smtClean="0"/>
              <a:t>Причины коррупции.</a:t>
            </a:r>
          </a:p>
          <a:p>
            <a:r>
              <a:rPr lang="ru-RU" dirty="0" smtClean="0"/>
              <a:t>Последствия коррупции.</a:t>
            </a:r>
            <a:endParaRPr lang="ru-RU" dirty="0"/>
          </a:p>
          <a:p>
            <a:r>
              <a:rPr lang="ru-RU" dirty="0" smtClean="0"/>
              <a:t>Антикоррупционная политика.</a:t>
            </a:r>
          </a:p>
          <a:p>
            <a:r>
              <a:rPr lang="ru-RU" dirty="0" smtClean="0"/>
              <a:t>Помни!</a:t>
            </a:r>
          </a:p>
          <a:p>
            <a:r>
              <a:rPr lang="ru-RU" dirty="0" smtClean="0"/>
              <a:t>Заключение.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364" y="3789040"/>
            <a:ext cx="3609517" cy="235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58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76879" y="4077072"/>
            <a:ext cx="7128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Какой </a:t>
            </a:r>
            <a:r>
              <a:rPr lang="ru-RU" sz="2400" dirty="0"/>
              <a:t>порядок не затей, </a:t>
            </a:r>
            <a:endParaRPr lang="ru-RU" sz="2400" dirty="0" smtClean="0"/>
          </a:p>
          <a:p>
            <a:r>
              <a:rPr lang="ru-RU" sz="2400" dirty="0" smtClean="0"/>
              <a:t>Но </a:t>
            </a:r>
            <a:r>
              <a:rPr lang="ru-RU" sz="2400" dirty="0"/>
              <a:t>если он в руках бессовестных людей, </a:t>
            </a:r>
            <a:endParaRPr lang="ru-RU" sz="2400" dirty="0" smtClean="0"/>
          </a:p>
          <a:p>
            <a:r>
              <a:rPr lang="ru-RU" sz="2400" dirty="0" smtClean="0"/>
              <a:t>Они </a:t>
            </a:r>
            <a:r>
              <a:rPr lang="ru-RU" sz="2400" dirty="0"/>
              <a:t>всегда найдут уловку, </a:t>
            </a:r>
            <a:endParaRPr lang="ru-RU" sz="2400" dirty="0" smtClean="0"/>
          </a:p>
          <a:p>
            <a:r>
              <a:rPr lang="ru-RU" sz="2400" dirty="0" smtClean="0"/>
              <a:t>Чтоб </a:t>
            </a:r>
            <a:r>
              <a:rPr lang="ru-RU" sz="2400" dirty="0"/>
              <a:t>сделать там, где им захочется, сноровку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     </a:t>
            </a:r>
            <a:r>
              <a:rPr lang="ru-RU" sz="2400" dirty="0" smtClean="0"/>
              <a:t>                      И.А</a:t>
            </a:r>
            <a:r>
              <a:rPr lang="ru-RU" sz="2400" dirty="0"/>
              <a:t>. </a:t>
            </a:r>
            <a:r>
              <a:rPr lang="ru-RU" sz="2400" dirty="0" smtClean="0"/>
              <a:t>Крылов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79" y="404664"/>
            <a:ext cx="3187851" cy="40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DNS\Desktop\582192b05d4a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4778897" cy="269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295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33127" y="-171400"/>
            <a:ext cx="6781800" cy="1600200"/>
          </a:xfrm>
        </p:spPr>
        <p:txBody>
          <a:bodyPr/>
          <a:lstStyle/>
          <a:p>
            <a:r>
              <a:rPr lang="ru-RU" dirty="0" smtClean="0"/>
              <a:t>Понятие коррупции</a:t>
            </a:r>
            <a:endParaRPr lang="ru-RU" dirty="0"/>
          </a:p>
        </p:txBody>
      </p:sp>
      <p:sp>
        <p:nvSpPr>
          <p:cNvPr id="10" name="Вертикальный свиток 9"/>
          <p:cNvSpPr/>
          <p:nvPr/>
        </p:nvSpPr>
        <p:spPr>
          <a:xfrm rot="21385871">
            <a:off x="158282" y="1475121"/>
            <a:ext cx="4796557" cy="523501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КОРРУПЦИЯ, -и, ж. (книжн.). Моральное разложение должностных лиц и политиков, выражающееся в незаконном обогащении, взяточничестве, хищении и срастании с мафиозными структурами. К. государственных чиновников. К. во властных структурах (Толковый словарь Ожегова).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82941" y="472514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*Коррупция </a:t>
            </a:r>
            <a:r>
              <a:rPr lang="ru-RU" dirty="0"/>
              <a:t>является самой злободневной проблемой современного российского общества. По данным Всемирного Банка коррупционный оборот в России составляет практически половину ВВП - 48%.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25" y="1616580"/>
            <a:ext cx="3888432" cy="29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58" y="1330910"/>
            <a:ext cx="6521166" cy="550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01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Прямая соединительная линия 33"/>
          <p:cNvCxnSpPr>
            <a:stCxn id="21" idx="0"/>
          </p:cNvCxnSpPr>
          <p:nvPr/>
        </p:nvCxnSpPr>
        <p:spPr>
          <a:xfrm flipV="1">
            <a:off x="7578080" y="2811853"/>
            <a:ext cx="0" cy="268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3688" y="-800100"/>
            <a:ext cx="6781800" cy="1600200"/>
          </a:xfrm>
        </p:spPr>
        <p:txBody>
          <a:bodyPr/>
          <a:lstStyle/>
          <a:p>
            <a:r>
              <a:rPr lang="ru-RU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Виды коррупции</a:t>
            </a:r>
            <a:endParaRPr lang="ru-RU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039972" y="692696"/>
            <a:ext cx="26642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Коррупция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79512" y="1988840"/>
            <a:ext cx="2664296" cy="899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Бытовая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039972" y="2016371"/>
            <a:ext cx="2664296" cy="8718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Деловая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6183120" y="2087282"/>
            <a:ext cx="2664296" cy="800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Коррупция верховной власти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411760" y="1340768"/>
            <a:ext cx="86409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580112" y="1340768"/>
            <a:ext cx="864096" cy="7185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72120" y="1412776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408929" y="3173395"/>
            <a:ext cx="2205461" cy="33253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Порождается взаимодействием рядовых граждан и чиновников. В неё входят различные подарки от граждан и услуги должностному лицу и членам его семьи.</a:t>
            </a:r>
            <a:endParaRPr lang="ru-RU" sz="16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92119" y="3080095"/>
            <a:ext cx="2657369" cy="3599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Возникает при взаимодействии власти и бизнеса. Например, в случае хозяйственного спора, стороны могут стремиться заручиться поддержкой судьи с </a:t>
            </a:r>
            <a:r>
              <a:rPr lang="ru-RU" dirty="0"/>
              <a:t>ц</a:t>
            </a:r>
            <a:r>
              <a:rPr lang="ru-RU" dirty="0" smtClean="0"/>
              <a:t>елью вынесения решения в их пользу.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012160" y="3080095"/>
            <a:ext cx="3131840" cy="36927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Относится к политическому руководству и верховным судам в демократических системах. Она касается стоящих у власти групп, недобросовестное поведение которых состоит в осуществлении политики в своих интересах и в ущерб интересам избирателей.</a:t>
            </a:r>
            <a:endParaRPr lang="ru-RU" dirty="0"/>
          </a:p>
        </p:txBody>
      </p:sp>
      <p:cxnSp>
        <p:nvCxnSpPr>
          <p:cNvPr id="23" name="Прямая соединительная линия 22"/>
          <p:cNvCxnSpPr>
            <a:stCxn id="8" idx="4"/>
          </p:cNvCxnSpPr>
          <p:nvPr/>
        </p:nvCxnSpPr>
        <p:spPr>
          <a:xfrm>
            <a:off x="1511660" y="2888182"/>
            <a:ext cx="0" cy="383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20" idx="0"/>
          </p:cNvCxnSpPr>
          <p:nvPr/>
        </p:nvCxnSpPr>
        <p:spPr>
          <a:xfrm flipH="1" flipV="1">
            <a:off x="4420803" y="2543612"/>
            <a:ext cx="1" cy="536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315416"/>
            <a:ext cx="6781800" cy="1600200"/>
          </a:xfrm>
        </p:spPr>
        <p:txBody>
          <a:bodyPr/>
          <a:lstStyle/>
          <a:p>
            <a:r>
              <a:rPr lang="ru-RU" dirty="0" smtClean="0"/>
              <a:t>Причины коррупции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7975848" cy="446226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Экономический упадок в стране.</a:t>
            </a:r>
          </a:p>
          <a:p>
            <a:r>
              <a:rPr lang="ru-RU" dirty="0" smtClean="0"/>
              <a:t>Политическая нестабильность.</a:t>
            </a:r>
          </a:p>
          <a:p>
            <a:r>
              <a:rPr lang="ru-RU" dirty="0" smtClean="0"/>
              <a:t>Неразвитость и несовершенство законодательства.</a:t>
            </a:r>
          </a:p>
          <a:p>
            <a:r>
              <a:rPr lang="ru-RU" dirty="0" smtClean="0"/>
              <a:t>Неэффективность институтов власти.</a:t>
            </a:r>
          </a:p>
          <a:p>
            <a:r>
              <a:rPr lang="ru-RU" dirty="0" smtClean="0"/>
              <a:t>Отсутствие прочных демократических традиций.</a:t>
            </a:r>
          </a:p>
          <a:p>
            <a:r>
              <a:rPr lang="ru-RU" dirty="0" smtClean="0"/>
              <a:t>Субъектный тип политической культуры у подавляющего большинства населения России ( надежда на « мудрого правителя», не готовы отвечать за принятие своих решений).</a:t>
            </a:r>
          </a:p>
          <a:p>
            <a:r>
              <a:rPr lang="ru-RU" dirty="0" smtClean="0"/>
              <a:t>Подчинённость чиновников не закону, а начальству и инструкциям.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4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9701436"/>
              </p:ext>
            </p:extLst>
          </p:nvPr>
        </p:nvGraphicFramePr>
        <p:xfrm>
          <a:off x="683568" y="620688"/>
          <a:ext cx="799288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853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89248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Методы борьбы с коррупцией: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569149"/>
            <a:ext cx="6984776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Государственная антикоррупционная политика Российской Федерации направлена на ликвидацию серьезной угрозы национальной безопасности  и проблемы общества в современной России — коррупции на всех уровнях и в различных аспектах и элементах ее проявления. Реализация методов и мер антикоррупционной политики в РФ обеспечит повышение эффективности направления социально экономического развития государства через улучшения качества государственного управления.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23928" y="5152223"/>
            <a:ext cx="5220072" cy="16482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Основные направления </a:t>
            </a:r>
            <a:r>
              <a:rPr lang="ru-RU" dirty="0" smtClean="0"/>
              <a:t>темы</a:t>
            </a:r>
            <a:r>
              <a:rPr lang="ru-RU" dirty="0"/>
              <a:t>, ее национальные особенности в современной России, ее понятия, содержание, формы, </a:t>
            </a:r>
            <a:r>
              <a:rPr lang="ru-RU" dirty="0" smtClean="0"/>
              <a:t>средства</a:t>
            </a:r>
            <a:r>
              <a:rPr lang="ru-RU" dirty="0"/>
              <a:t>, механизмы и виды изложены в 273-ФЗ от 25.12.2008 года «О противодействии коррупции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027" name="Picture 3" descr="C:\Users\DNS\Desktop\445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04927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1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315416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Специальные методы: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268760"/>
            <a:ext cx="7543800" cy="489654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Проведение юридической экспертизы нормативно-правовых актов.</a:t>
            </a:r>
          </a:p>
          <a:p>
            <a:r>
              <a:rPr lang="ru-RU" dirty="0" smtClean="0"/>
              <a:t>Создание административных регламентов через упорядочивание государственных функций.</a:t>
            </a:r>
          </a:p>
          <a:p>
            <a:r>
              <a:rPr lang="ru-RU" dirty="0" smtClean="0"/>
              <a:t>Создание многофункциональных центров оказания государственных и муниципальных услуг в электронной форме.</a:t>
            </a:r>
          </a:p>
          <a:p>
            <a:r>
              <a:rPr lang="ru-RU" dirty="0" smtClean="0"/>
              <a:t>Ликвидация конфликта интереса.</a:t>
            </a:r>
          </a:p>
          <a:p>
            <a:r>
              <a:rPr lang="ru-RU" dirty="0" smtClean="0"/>
              <a:t>Проведение строгого конкурса на муниципальную службу.</a:t>
            </a:r>
            <a:br>
              <a:rPr lang="ru-RU" dirty="0" smtClean="0"/>
            </a:br>
            <a:r>
              <a:rPr lang="ru-RU" dirty="0" smtClean="0"/>
              <a:t>Проведении ротации кадров. </a:t>
            </a:r>
          </a:p>
          <a:p>
            <a:r>
              <a:rPr lang="ru-RU" dirty="0" smtClean="0"/>
              <a:t>Обеспечение достойного материального уровня государственных служащих.</a:t>
            </a:r>
          </a:p>
        </p:txBody>
      </p:sp>
      <p:pic>
        <p:nvPicPr>
          <p:cNvPr id="1028" name="Picture 4" descr="C:\Users\DNS\Desktop\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34689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4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243</TotalTime>
  <Words>539</Words>
  <Application>Microsoft Office PowerPoint</Application>
  <PresentationFormat>Экран (4:3)</PresentationFormat>
  <Paragraphs>62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NewsPrint</vt:lpstr>
      <vt:lpstr>Презентация PowerPoint</vt:lpstr>
      <vt:lpstr>Содержание:</vt:lpstr>
      <vt:lpstr>Презентация PowerPoint</vt:lpstr>
      <vt:lpstr>Понятие коррупции</vt:lpstr>
      <vt:lpstr>Виды коррупции</vt:lpstr>
      <vt:lpstr>Причины коррупции</vt:lpstr>
      <vt:lpstr>Презентация PowerPoint</vt:lpstr>
      <vt:lpstr>Методы борьбы с коррупцией: </vt:lpstr>
      <vt:lpstr>Специальные методы:</vt:lpstr>
      <vt:lpstr>                Помни!</vt:lpstr>
      <vt:lpstr>Вывод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DEXP</cp:lastModifiedBy>
  <cp:revision>27</cp:revision>
  <dcterms:created xsi:type="dcterms:W3CDTF">2018-11-13T13:35:33Z</dcterms:created>
  <dcterms:modified xsi:type="dcterms:W3CDTF">2018-11-24T16:49:14Z</dcterms:modified>
</cp:coreProperties>
</file>