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819BDA6-8931-48FD-96D2-90FE0682C678}" type="datetimeFigureOut">
              <a:rPr lang="ru-RU" smtClean="0"/>
              <a:t>24.11.2018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5A44CF2-1565-4FE2-BE77-31BC889F2E7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Россия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против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</a:rPr>
              <a:t>коррупции!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486400"/>
            <a:ext cx="6732240" cy="1371600"/>
          </a:xfrm>
        </p:spPr>
        <p:txBody>
          <a:bodyPr/>
          <a:lstStyle/>
          <a:p>
            <a:r>
              <a:rPr lang="ru-RU" dirty="0" smtClean="0"/>
              <a:t>Работу выполнила</a:t>
            </a:r>
            <a:r>
              <a:rPr lang="ru-RU" dirty="0" smtClean="0"/>
              <a:t>:  </a:t>
            </a:r>
            <a:r>
              <a:rPr lang="ru-RU" dirty="0" err="1">
                <a:solidFill>
                  <a:srgbClr val="575F6D"/>
                </a:solidFill>
              </a:rPr>
              <a:t>Галиева</a:t>
            </a:r>
            <a:r>
              <a:rPr lang="ru-RU" dirty="0">
                <a:solidFill>
                  <a:srgbClr val="575F6D"/>
                </a:solidFill>
              </a:rPr>
              <a:t>  </a:t>
            </a:r>
            <a:r>
              <a:rPr lang="ru-RU" dirty="0" smtClean="0">
                <a:solidFill>
                  <a:srgbClr val="575F6D"/>
                </a:solidFill>
              </a:rPr>
              <a:t>Алиса, </a:t>
            </a:r>
          </a:p>
          <a:p>
            <a:r>
              <a:rPr lang="ru-RU" dirty="0"/>
              <a:t>у</a:t>
            </a:r>
            <a:r>
              <a:rPr lang="ru-RU" dirty="0" smtClean="0"/>
              <a:t>ченица </a:t>
            </a:r>
            <a:r>
              <a:rPr lang="ru-RU" dirty="0" smtClean="0"/>
              <a:t>8 класса МКОУ </a:t>
            </a:r>
            <a:r>
              <a:rPr lang="ru-RU" dirty="0" err="1" smtClean="0"/>
              <a:t>Чантырской</a:t>
            </a:r>
            <a:r>
              <a:rPr lang="ru-RU" dirty="0" smtClean="0"/>
              <a:t> СОШ</a:t>
            </a:r>
            <a:r>
              <a:rPr lang="ru-RU" dirty="0" smtClean="0"/>
              <a:t>,</a:t>
            </a:r>
            <a:endParaRPr lang="ru-RU" dirty="0" smtClean="0"/>
          </a:p>
          <a:p>
            <a:r>
              <a:rPr lang="ru-RU" dirty="0" smtClean="0"/>
              <a:t>Руководитель: Гращенко Ирина Владимировна.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6264696" cy="43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7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8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4676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4800" b="1" cap="none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Спасибо за внимание!</a:t>
            </a:r>
            <a:endParaRPr lang="ru-RU" sz="4800" b="1" cap="none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Ирина\Desktop\giphy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7980"/>
            <a:ext cx="826551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467600" cy="114300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chemeClr val="tx1"/>
                </a:solidFill>
              </a:rPr>
              <a:t>Корру́пция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- продажность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smtClean="0">
                <a:solidFill>
                  <a:schemeClr val="tx1"/>
                </a:solidFill>
              </a:rPr>
              <a:t>разложение </a:t>
            </a:r>
            <a:r>
              <a:rPr lang="ru-RU" sz="2400" dirty="0">
                <a:solidFill>
                  <a:schemeClr val="tx1"/>
                </a:solidFill>
              </a:rPr>
              <a:t>— термин, обозначающий обычно использование должностным лицом своих властных полномочий и доверенных ему </a:t>
            </a:r>
            <a:r>
              <a:rPr lang="ru-RU" sz="2400" dirty="0" smtClean="0">
                <a:solidFill>
                  <a:schemeClr val="tx1"/>
                </a:solidFill>
              </a:rPr>
              <a:t>прав.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Ирина\Desktop\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65" y="1735979"/>
            <a:ext cx="6638106" cy="500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Коррупция,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главная проблема в современном мире.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Именно поэтому,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я,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против этого!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94" y="1340768"/>
            <a:ext cx="4532900" cy="52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r="13707"/>
          <a:stretch/>
        </p:blipFill>
        <p:spPr bwMode="auto">
          <a:xfrm>
            <a:off x="251520" y="3127488"/>
            <a:ext cx="4536504" cy="35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4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571500"/>
            <a:ext cx="74676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cap="none" dirty="0" smtClean="0">
                <a:ln/>
                <a:solidFill>
                  <a:schemeClr val="accent3"/>
                </a:solidFill>
              </a:rPr>
              <a:t>              </a:t>
            </a:r>
            <a:r>
              <a:rPr lang="ru-RU" sz="3600" b="1" cap="none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История коррупции.</a:t>
            </a:r>
            <a:endParaRPr lang="ru-RU" sz="3600" b="1" cap="none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99592" y="620688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Исторические корни </a:t>
            </a:r>
            <a:r>
              <a:rPr lang="ru-RU" sz="2000" dirty="0" smtClean="0"/>
              <a:t>коррупции</a:t>
            </a:r>
            <a:r>
              <a:rPr lang="ru-RU" sz="2000" dirty="0"/>
              <a:t>, вероятно, восходят к обычаю делать подарки, чтобы добиться расположения. Дорогой подарок выделял человека среди других просителей и способствовал тому, чтобы его просьба была выполнена. Поэтому в первобытных обществах плата жрецу или вождю была нормой. По мере усложнения государственного аппарата и усиления власти центрального правительства, появились профессиональные чиновники, которые, по замыслу правителей, должны были довольствоваться только фиксированным жалованием. На практике чиновники стремились воспользоваться своим положением для тайного увеличения своих доходов.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289">
            <a:off x="5287074" y="4383419"/>
            <a:ext cx="3710822" cy="210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437">
            <a:off x="-53916" y="4716824"/>
            <a:ext cx="3169839" cy="212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560841" cy="56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1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775183"/>
            <a:ext cx="806489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368" y="14199"/>
            <a:ext cx="272363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8621"/>
            <a:ext cx="8544949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9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Ирина\Desktop\гифки-art-Комиксы-Игры-45007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640931" cy="39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68960"/>
            <a:ext cx="4968552" cy="350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7" y="4156596"/>
            <a:ext cx="357631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3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77258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 отсутствие у кого-либо дискреционной власти, коррупция была бы </a:t>
            </a:r>
            <a:r>
              <a:rPr lang="ru-RU" sz="2000" dirty="0" smtClean="0"/>
              <a:t>невозможна. </a:t>
            </a:r>
            <a:r>
              <a:rPr lang="ru-RU" sz="2000" dirty="0"/>
              <a:t>Однако персона или группа, обладающая верховной властью, не в состоянии самостоятельно обеспечивать реализацию политики, которую она определяет. Для этой цели она назначает администраторов, которых она наделяет требуемыми полномочиями, в распоряжение которых она передаёт необходимые ресурсы, для которых она устанавливает правила поведения и над которыми она осуществляет надзор. И здесь возникает следующая проблема: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7171" name="Picture 3" descr="C:\Users\Ирина\Desktop\robber_dont_shoot_h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Ирина\Desktop\giphy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28454"/>
            <a:ext cx="5143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404664"/>
            <a:ext cx="7467600" cy="48737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1) Консервативность </a:t>
            </a:r>
            <a:r>
              <a:rPr lang="ru-RU" b="1" dirty="0"/>
              <a:t>закона</a:t>
            </a:r>
            <a:r>
              <a:rPr lang="ru-RU" dirty="0"/>
              <a:t>. На практике инструкции меняются значительно медленнее, чем внешние условия. Поэтому они оставляют место для действий по своему усмотрению, поскольку иначе система управления становится совершенно негибкой, и несоответствие жёстких норм реалиям способно полностью остановить работу. Однако это означает, что в непредусмотренной законом ситуации администратор может начать руководствоваться наиболее выгодной рентой.</a:t>
            </a:r>
          </a:p>
          <a:p>
            <a:pPr marL="0" indent="0">
              <a:buNone/>
            </a:pPr>
            <a:r>
              <a:rPr lang="ru-RU" b="1" dirty="0" smtClean="0"/>
              <a:t>2) Невозможность </a:t>
            </a:r>
            <a:r>
              <a:rPr lang="ru-RU" b="1" dirty="0"/>
              <a:t>всеохватывающего контроля</a:t>
            </a:r>
            <a:r>
              <a:rPr lang="ru-RU" dirty="0"/>
              <a:t>. Надзор требует затрат, но кроме того, чрезмерно жёсткий контроль наносит удар по качеству управленческого персонала и приводит к оттоку творчески мыслящих кадров.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94" y="4941168"/>
            <a:ext cx="3779912" cy="180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48546"/>
            <a:ext cx="2628292" cy="175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-411163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Виды коррупции.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7975" y="692696"/>
            <a:ext cx="7467600" cy="487375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Бытовая </a:t>
            </a:r>
            <a:r>
              <a:rPr lang="ru-RU" b="1" dirty="0"/>
              <a:t>коррупция</a:t>
            </a:r>
            <a:r>
              <a:rPr lang="ru-RU" dirty="0"/>
              <a:t> порождается взаимодействием рядовых граждан и чиновников. В неё входят различные подарки от граждан и услуги должностному лицу и членам его семьи. К этой категории также относится кумовство (непотизм).</a:t>
            </a:r>
          </a:p>
          <a:p>
            <a:r>
              <a:rPr lang="ru-RU" b="1" dirty="0"/>
              <a:t>Деловая коррупция</a:t>
            </a:r>
            <a:r>
              <a:rPr lang="ru-RU" dirty="0"/>
              <a:t> возникает при взаимодействии власти и бизнеса. Например, в случае хозяйственного спора, стороны могут стремиться заручиться поддержкой судьи с целью вынесения решения в свою пользу.</a:t>
            </a:r>
          </a:p>
          <a:p>
            <a:r>
              <a:rPr lang="ru-RU" b="1" dirty="0"/>
              <a:t>Коррупция верховной власти</a:t>
            </a:r>
            <a:r>
              <a:rPr lang="ru-RU" dirty="0"/>
              <a:t> относится к политическому руководству и верховным судам в демократических системах. Она касается стоящих у власти групп, недобросовестное поведение которых состоит в осуществлении политики в своих интересах и в ущерб интересам избирателей.</a:t>
            </a:r>
          </a:p>
          <a:p>
            <a:endParaRPr lang="ru-RU" dirty="0"/>
          </a:p>
        </p:txBody>
      </p:sp>
      <p:sp>
        <p:nvSpPr>
          <p:cNvPr id="4" name="AutoShape 2" descr="http://economic-definition.com/images/3330799971_4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economic-definition.com/images/3330799971_48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36629"/>
            <a:ext cx="486003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2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85</TotalTime>
  <Words>173</Words>
  <Application>Microsoft Office PowerPoint</Application>
  <PresentationFormat>Экран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Эркер</vt:lpstr>
      <vt:lpstr>Россия против коррупции!</vt:lpstr>
      <vt:lpstr>Корру́пция - продажность, разложение — термин, обозначающий обычно использование должностным лицом своих властных полномочий и доверенных ему прав.</vt:lpstr>
      <vt:lpstr>Коррупция, главная проблема в современном мире. Именно поэтому, я, против этого!</vt:lpstr>
      <vt:lpstr>              История коррупции.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Виды коррупции.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Россия против коррупции.</dc:title>
  <dc:creator>Пользователь Windows</dc:creator>
  <cp:lastModifiedBy>DEXP</cp:lastModifiedBy>
  <cp:revision>13</cp:revision>
  <dcterms:created xsi:type="dcterms:W3CDTF">2018-11-18T04:39:49Z</dcterms:created>
  <dcterms:modified xsi:type="dcterms:W3CDTF">2018-11-24T16:45:55Z</dcterms:modified>
</cp:coreProperties>
</file>