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31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4B4A9-36CF-4EB3-A5DA-A1A945E82E1E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D083F-354C-4916-9E95-C9BDA25810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58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083F-354C-4916-9E95-C9BDA25810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url=http://xn--b1agaauvcihgnm9a.xn--p1ai/index.php/opros-zhitelej&amp;rct=j&amp;frm=1&amp;q=&amp;esrc=s&amp;sa=U&amp;ved=0ahUKEwic_rym3JPOAhUFYpoKHYe2BQA4PBDBbggXMAE&amp;usg=AFQjCNHOUIhMzxH0wsOS_wJBugUct7nLV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google.ru/url?url=http://pravozashita.org/korrupciya-tvoe-net-imeet-znachenie&amp;rct=j&amp;frm=1&amp;q=&amp;esrc=s&amp;sa=U&amp;ved=0ahUKEwjSx9-Im6LOAhWiYZoKHYuTBDw4KBDBbggnMAk&amp;usg=AFQjCNGS81BzPGj5YHvlpn20dztAyAlpqA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jpeg"/><Relationship Id="rId7" Type="http://schemas.openxmlformats.org/officeDocument/2006/relationships/slide" Target="slide5.xml"/><Relationship Id="rId12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image" Target="../media/image2.jpeg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url=http://www.crpp.ru/about/stop_corruption.php&amp;rct=j&amp;frm=1&amp;q=&amp;esrc=s&amp;sa=U&amp;ved=0ahUKEwjc4bfHppbOAhXJCSwKHbZMDv8QwW4IFTAA&amp;usg=AFQjCNE8cYVQdQUETmCWd5GnO2I1Qn0hH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214282" y="1142984"/>
            <a:ext cx="3857652" cy="51435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428736"/>
            <a:ext cx="36433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Название работы: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«Мы за мир без коррупции»</a:t>
            </a:r>
          </a:p>
          <a:p>
            <a:pPr algn="ctr"/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Работу выполнила:</a:t>
            </a:r>
          </a:p>
          <a:p>
            <a:r>
              <a:rPr lang="ru-RU" sz="2400" b="1" dirty="0" err="1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Щелканова</a:t>
            </a:r>
            <a:r>
              <a:rPr lang="ru-RU" sz="2400" b="1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 София</a:t>
            </a:r>
          </a:p>
          <a:p>
            <a:r>
              <a:rPr lang="ru-RU" sz="2400" b="1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8 класс</a:t>
            </a:r>
          </a:p>
          <a:p>
            <a:r>
              <a:rPr lang="ru-RU" sz="2400" b="1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400" b="1" dirty="0" err="1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Куминская</a:t>
            </a:r>
            <a:r>
              <a:rPr lang="ru-RU" sz="2400" b="1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sz="2400" b="1" u="sng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sz="2400" b="1" u="sng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400" b="1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Гусева Ирина </a:t>
            </a:r>
            <a:r>
              <a:rPr lang="ru-RU" sz="2400" b="1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Александровна</a:t>
            </a:r>
          </a:p>
          <a:p>
            <a:r>
              <a:rPr lang="ru-RU" sz="1600" b="1" dirty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b="1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читель </a:t>
            </a:r>
            <a:r>
              <a:rPr lang="ru-RU" sz="1600" b="1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математики и информатики</a:t>
            </a:r>
            <a:endParaRPr lang="ru-RU" sz="1600" b="1" dirty="0" smtClean="0">
              <a:solidFill>
                <a:srgbClr val="A1131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A1131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7151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Выноска со стрелкой вправо 11"/>
          <p:cNvSpPr/>
          <p:nvPr/>
        </p:nvSpPr>
        <p:spPr>
          <a:xfrm flipH="1">
            <a:off x="5072066" y="500042"/>
            <a:ext cx="3643338" cy="5786478"/>
          </a:xfrm>
          <a:prstGeom prst="rightArrowCallout">
            <a:avLst>
              <a:gd name="adj1" fmla="val 7789"/>
              <a:gd name="adj2" fmla="val 3661"/>
              <a:gd name="adj3" fmla="val 25013"/>
              <a:gd name="adj4" fmla="val 76375"/>
            </a:avLst>
          </a:prstGeom>
          <a:solidFill>
            <a:schemeClr val="bg1"/>
          </a:solidFill>
          <a:ln w="38100"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в практику кадровой работы федеральных органов государственной власти, органов государственной власти субъектов Российской Федерации, органов местного самоуправления правила, в соответствии с которым длительное, безупречное и эффективное исполнение государственным или муниципальным служащим своих должностных обязанностей должно в обязательном порядке учитываться при назначении его на вышестоящую должность, присвоении ему воинского или специального звания, классного чина, дипломатического ранга или при его поощрении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 со стрелкой вправо 12"/>
          <p:cNvSpPr/>
          <p:nvPr/>
        </p:nvSpPr>
        <p:spPr>
          <a:xfrm>
            <a:off x="428596" y="642918"/>
            <a:ext cx="3929090" cy="5572164"/>
          </a:xfrm>
          <a:prstGeom prst="rightArrowCallout">
            <a:avLst>
              <a:gd name="adj1" fmla="val 7789"/>
              <a:gd name="adj2" fmla="val 3836"/>
              <a:gd name="adj3" fmla="val 25013"/>
              <a:gd name="adj4" fmla="val 76375"/>
            </a:avLst>
          </a:prstGeom>
          <a:solidFill>
            <a:schemeClr val="bg1"/>
          </a:solidFill>
          <a:ln w="38100"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в качестве основания для освобождения от замещаемой должности и (или) увольнения лица, замещающего должность государственной или муниципальной службы, включенную в перечень, установленный нормативными правовыми актами Российской Федерации, с замещаемой должности государственной или муниципальной службы или для применения в отношении его иных мер юридической ответственности непредставления им сведений либо представления заведомо недостоверных или неполных сведений о своих доходах, расходах, имуществе и обязательствах имущественного характера, а также представления заведомо ложных сведений о доходах, расходах, об имуществе и обязательствах имущественного характера своих супруги (супруга) и несовершеннолетних детей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5400000">
            <a:off x="1643042" y="3143248"/>
            <a:ext cx="6072230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домой 14">
            <a:hlinkClick r:id="rId3" action="ppaction://hlinksldjump" highlightClick="1"/>
          </p:cNvPr>
          <p:cNvSpPr/>
          <p:nvPr/>
        </p:nvSpPr>
        <p:spPr>
          <a:xfrm>
            <a:off x="6786578" y="6357934"/>
            <a:ext cx="642942" cy="50006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7151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224" y="857232"/>
            <a:ext cx="7358114" cy="35719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ГЛАВНАЯ ЗАДАЧА СТРУКТУР ГРАЖДАНСКОГО ОБЩЕСТВА В ПРОТИВОДЕЙСТВИИ КОРРУПЦИИ ЗАКЛЮЧАЕТСЯ </a:t>
            </a:r>
          </a:p>
          <a:p>
            <a:pPr algn="ctr"/>
            <a:r>
              <a:rPr lang="ru-RU" sz="2800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в осуществлении общественного участия </a:t>
            </a:r>
            <a:br>
              <a:rPr lang="ru-RU" sz="2800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A11313"/>
                </a:solidFill>
                <a:latin typeface="Times New Roman" pitchFamily="18" charset="0"/>
                <a:cs typeface="Times New Roman" pitchFamily="18" charset="0"/>
              </a:rPr>
              <a:t>в процессе подготовки, обсуждения, принятия и контроля исполнения решений органов власти всех уровней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Картинки по запросу остановим коррупцию вместе фото">
            <a:hlinkClick r:id="rId3" tgtFrame="_blank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572008"/>
            <a:ext cx="207170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Картинки по запросу ТВОЕ НЕТ ИМЕЕТ ЗНАЧЕНИЕ картинки">
            <a:hlinkClick r:id="rId5" tgtFrame="_blank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4786322"/>
            <a:ext cx="464347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358082" y="6215082"/>
            <a:ext cx="642942" cy="428604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7151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35801" t="21466" r="38464" b="5927"/>
          <a:stretch>
            <a:fillRect/>
          </a:stretch>
        </p:blipFill>
        <p:spPr bwMode="auto">
          <a:xfrm>
            <a:off x="642910" y="357166"/>
            <a:ext cx="3857652" cy="6119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H:\2018-2019 учебный год\коррупция\bk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85728"/>
            <a:ext cx="3960621" cy="614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6786578" y="6357934"/>
            <a:ext cx="642942" cy="50006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7151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4" descr="C:\Users\1\Desktop\Без назван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57166"/>
            <a:ext cx="3571900" cy="2088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42910" y="2357430"/>
            <a:ext cx="78581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Коррупция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Историческая справка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Признаки коррупции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Преступления коррупционной направленности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Противодействие коррупции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Принципы противодействия коррупции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Меры по профилактике коррупции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Заключение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Управляющая кнопка: в конец 7">
            <a:hlinkClick r:id="rId12" action="ppaction://hlinksldjump" highlightClick="1"/>
          </p:cNvPr>
          <p:cNvSpPr/>
          <p:nvPr/>
        </p:nvSpPr>
        <p:spPr>
          <a:xfrm>
            <a:off x="7429520" y="6072206"/>
            <a:ext cx="642942" cy="357190"/>
          </a:xfrm>
          <a:prstGeom prst="actionButtonEn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14282" y="285728"/>
            <a:ext cx="8715436" cy="62151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28" y="357166"/>
            <a:ext cx="6429420" cy="12858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Коррупция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Термин «коррупция» в переводе с латинского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corruptio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означает «подкуп», «порча»,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«упадок».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86248" y="1643050"/>
            <a:ext cx="357190" cy="642942"/>
          </a:xfrm>
          <a:prstGeom prst="downArrow">
            <a:avLst/>
          </a:prstGeom>
          <a:solidFill>
            <a:srgbClr val="A1131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00034" y="2285992"/>
            <a:ext cx="8143932" cy="3571900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2428868"/>
            <a:ext cx="450059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2571744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б) совершение деяний, указанных в подпункте «а» настоящего пункта,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имени или в интересах юридического лица.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C:\Users\1\Desktop\1342188566_2167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214818"/>
            <a:ext cx="1571636" cy="2159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Управляющая кнопка: домой 16">
            <a:hlinkClick r:id="rId4" action="ppaction://hlinksldjump" highlightClick="1"/>
          </p:cNvPr>
          <p:cNvSpPr/>
          <p:nvPr/>
        </p:nvSpPr>
        <p:spPr>
          <a:xfrm>
            <a:off x="7572396" y="5929330"/>
            <a:ext cx="642942" cy="50006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7151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00166" y="214290"/>
            <a:ext cx="6429420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71472" y="1000108"/>
            <a:ext cx="3429024" cy="1071570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00034" y="3500438"/>
            <a:ext cx="3429024" cy="1214446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571472" y="2143116"/>
            <a:ext cx="3429024" cy="1214446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2143116"/>
            <a:ext cx="3500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Первое законодательное ограничение    коррупционной деятельности было           осуществлено в царствование Ивана III.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1472" y="3500438"/>
            <a:ext cx="33575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                       Ивана IV, впервые                        ввелась смертная казнь в наказание                                 за чрезмерность во взятках.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000108"/>
            <a:ext cx="3286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России, первые упоминания о коррупции, которая определялась  понятием  «мздоимство», исходят  из русских  летописей.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5072066" y="4286256"/>
            <a:ext cx="3714776" cy="1571636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571472" y="4857760"/>
            <a:ext cx="3357586" cy="1571636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4929190" y="857232"/>
            <a:ext cx="3929090" cy="1571636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5000628" y="2571744"/>
            <a:ext cx="3857652" cy="1571636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5000636"/>
            <a:ext cx="34290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Алексея Михайловича, в Соборном Уложении 1649г, появилась статья «Наказание за преступление, попадающее под понятие коррупция».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143504" y="857232"/>
            <a:ext cx="37862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При Петре I в России был широкий размах и коррупции, и одновременно жестокой борьбы с ней. Так, Петр I совместно с коллегиями ввёл деятельность Тайной канцелярии (Тайной полиции)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143504" y="2500306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Пущин</a:t>
            </a:r>
            <a:r>
              <a:rPr lang="ru-RU" sz="16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И.И. служил в Московском надворном суде, боролся с взяточничеством. По словам современников был «первым честным человеком, который сидел когда-либо в русской казенной палате».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14942" y="4286256"/>
            <a:ext cx="34290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Правление Николая I: коррупция стала механизмом государственного управления, но было создано III отделение для безопасности императора и борьбы с преступностью.</a:t>
            </a:r>
          </a:p>
          <a:p>
            <a:endParaRPr lang="ru-RU" dirty="0"/>
          </a:p>
        </p:txBody>
      </p:sp>
      <p:sp>
        <p:nvSpPr>
          <p:cNvPr id="24" name="Выгнутая вправо стрелка 23"/>
          <p:cNvSpPr/>
          <p:nvPr/>
        </p:nvSpPr>
        <p:spPr>
          <a:xfrm flipH="1">
            <a:off x="4500562" y="1571612"/>
            <a:ext cx="428628" cy="1643074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 flipH="1">
            <a:off x="4500562" y="3643314"/>
            <a:ext cx="500066" cy="1785950"/>
          </a:xfrm>
          <a:prstGeom prst="curvedLeftArrow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Выгнутая вправо стрелка 26"/>
          <p:cNvSpPr/>
          <p:nvPr/>
        </p:nvSpPr>
        <p:spPr>
          <a:xfrm flipH="1">
            <a:off x="214282" y="1428736"/>
            <a:ext cx="357190" cy="1357322"/>
          </a:xfrm>
          <a:prstGeom prst="curvedLeftArrow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Выгнутая вправо стрелка 27"/>
          <p:cNvSpPr/>
          <p:nvPr/>
        </p:nvSpPr>
        <p:spPr>
          <a:xfrm flipH="1">
            <a:off x="214282" y="3143248"/>
            <a:ext cx="285752" cy="1071570"/>
          </a:xfrm>
          <a:prstGeom prst="curvedLeftArrow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 flipH="1">
            <a:off x="214282" y="4500570"/>
            <a:ext cx="285752" cy="1357322"/>
          </a:xfrm>
          <a:prstGeom prst="curvedLeftArrow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1" name="Рисунок 30" descr="Картинки по запросу стоп коррупция картинки">
            <a:hlinkClick r:id="rId3" tgtFrame="_blank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5424486"/>
            <a:ext cx="1071570" cy="143351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Управляющая кнопка: домой 31">
            <a:hlinkClick r:id="rId5" action="ppaction://hlinksldjump" highlightClick="1"/>
          </p:cNvPr>
          <p:cNvSpPr/>
          <p:nvPr/>
        </p:nvSpPr>
        <p:spPr>
          <a:xfrm>
            <a:off x="7572396" y="6143644"/>
            <a:ext cx="642942" cy="50006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7151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00166" y="214290"/>
            <a:ext cx="6429420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коррупции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000100" y="1142984"/>
            <a:ext cx="7358114" cy="5072098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500166" y="1285860"/>
            <a:ext cx="65722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непосредственное нанесение ущерба авторитету или иным охраняемым законом интересам государственной (муниципальной) власти (службы); 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незаконный характер получаемых должностным лицом благ (материальных и нематериальных); 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использование должностным лицом своего статуса вопреки интересам государственной (муниципальной) службы; 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наличие у должностного лица умысла на совершение действий (бездействия), объективно причиняющим ущерб охраняемым законом интересам власти или службы; </a:t>
            </a:r>
          </a:p>
          <a:p>
            <a:pPr lvl="0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наличие у должностного лица корыстной или иной личной заинтересованности.</a:t>
            </a:r>
          </a:p>
          <a:p>
            <a:endParaRPr lang="ru-RU" sz="2200" dirty="0"/>
          </a:p>
        </p:txBody>
      </p:sp>
      <p:sp>
        <p:nvSpPr>
          <p:cNvPr id="30" name="Управляющая кнопка: домой 29">
            <a:hlinkClick r:id="rId3" action="ppaction://hlinksldjump" highlightClick="1"/>
          </p:cNvPr>
          <p:cNvSpPr/>
          <p:nvPr/>
        </p:nvSpPr>
        <p:spPr>
          <a:xfrm>
            <a:off x="7500958" y="6357934"/>
            <a:ext cx="642942" cy="50006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7151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00166" y="214290"/>
            <a:ext cx="6429420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Преступления коррупционной направленности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571472" y="1357298"/>
            <a:ext cx="8001056" cy="4286280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000100" y="1500174"/>
            <a:ext cx="77153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Получение взятки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Дача взятки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Посредничество во взяточничестве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Коммерческий подкуп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Незаконное участие в предпринимательской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Злоупотребление служебным положением и полномочиями</a:t>
            </a:r>
          </a:p>
          <a:p>
            <a:endParaRPr lang="ru-RU" sz="2200" dirty="0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7500958" y="6000768"/>
            <a:ext cx="714380" cy="64294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7151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00166" y="214290"/>
            <a:ext cx="6429420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Противодействие коррупции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571472" y="1357298"/>
            <a:ext cx="8286808" cy="4071966"/>
          </a:xfrm>
          <a:prstGeom prst="round2DiagRect">
            <a:avLst/>
          </a:prstGeom>
          <a:solidFill>
            <a:schemeClr val="bg1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928662" y="1643050"/>
            <a:ext cx="77153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ИНСТИТУТОВ ГРАЖДАНСКОГО ОБЩЕСТВА, ОРГАНИЗАЦИЙ И ФИЗИЧЕСКИХ ЛИЦ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пределах их полномочий: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по предупреждению коррупции, в том числе по выявлению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последующему устранению причин коррупции (профилактика коррупции);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по выявлению, предупреждению, пресечению, раскрытию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расследованию коррупционных правонарушений (борьба с коррупцией);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по минимизации и (или) ликвидации последствий коррупционных правонарушений.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7429520" y="6072206"/>
            <a:ext cx="714380" cy="57150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7151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Стрелка вниз 9"/>
          <p:cNvSpPr/>
          <p:nvPr/>
        </p:nvSpPr>
        <p:spPr>
          <a:xfrm rot="2101040" flipH="1">
            <a:off x="1028848" y="1089709"/>
            <a:ext cx="265040" cy="1428760"/>
          </a:xfrm>
          <a:prstGeom prst="downArrow">
            <a:avLst/>
          </a:prstGeom>
          <a:solidFill>
            <a:srgbClr val="FF5050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4282" y="2428868"/>
            <a:ext cx="1785950" cy="1569660"/>
          </a:xfrm>
          <a:prstGeom prst="rect">
            <a:avLst/>
          </a:prstGeom>
          <a:noFill/>
          <a:ln w="38100">
            <a:solidFill>
              <a:srgbClr val="A1131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признание, обеспечение и защита основных прав и свобод человека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гражданина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1857364"/>
            <a:ext cx="1643074" cy="338554"/>
          </a:xfrm>
          <a:prstGeom prst="rect">
            <a:avLst/>
          </a:prstGeom>
          <a:noFill/>
          <a:ln w="38100">
            <a:solidFill>
              <a:srgbClr val="A1131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законность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4000504"/>
            <a:ext cx="1785950" cy="2062103"/>
          </a:xfrm>
          <a:prstGeom prst="rect">
            <a:avLst/>
          </a:prstGeom>
          <a:noFill/>
          <a:ln w="38100">
            <a:solidFill>
              <a:srgbClr val="A1131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публичность и открытость деятельности государственных органов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органов местного самоуправления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5143512"/>
            <a:ext cx="1785950" cy="1323439"/>
          </a:xfrm>
          <a:prstGeom prst="rect">
            <a:avLst/>
          </a:prstGeom>
          <a:noFill/>
          <a:ln w="38100">
            <a:solidFill>
              <a:srgbClr val="A1131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неотвратимость ответственности за совершение коррупционных правонарушений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4357694"/>
            <a:ext cx="2428892" cy="2308324"/>
          </a:xfrm>
          <a:prstGeom prst="rect">
            <a:avLst/>
          </a:prstGeom>
          <a:noFill/>
          <a:ln w="38100">
            <a:solidFill>
              <a:srgbClr val="A1131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СОТРУДНИЧЕСТВО ГОСУДАРСТВА С ИНСТИТУТАМИ ГРАЖДАНСКОГО ОБЩЕСТВА,МЕЖДУНАРОДНЫМИ ОРГАНИЗАЦИЯМИИ ФИЗИЧЕСКИМИ ЛИЦАМИ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2428868"/>
            <a:ext cx="1857388" cy="1323439"/>
          </a:xfrm>
          <a:prstGeom prst="rect">
            <a:avLst/>
          </a:prstGeom>
          <a:noFill/>
          <a:ln w="38100">
            <a:solidFill>
              <a:srgbClr val="A1131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приоритетное применение мер по предупреждению коррупции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6578" y="1428736"/>
            <a:ext cx="2071670" cy="2800767"/>
          </a:xfrm>
          <a:prstGeom prst="rect">
            <a:avLst/>
          </a:prstGeom>
          <a:noFill/>
          <a:ln w="38100">
            <a:solidFill>
              <a:srgbClr val="A1131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комплексное использование политических, организационных, информационно-пропагандистских, социально-экономических, правовых, специальных и иных мер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 flipH="1">
            <a:off x="3714743" y="1297390"/>
            <a:ext cx="285707" cy="2658574"/>
          </a:xfrm>
          <a:prstGeom prst="downArrow">
            <a:avLst/>
          </a:prstGeom>
          <a:solidFill>
            <a:srgbClr val="FF5050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219060" flipH="1">
            <a:off x="2778817" y="1130955"/>
            <a:ext cx="157339" cy="4101341"/>
          </a:xfrm>
          <a:prstGeom prst="downArrow">
            <a:avLst/>
          </a:prstGeom>
          <a:solidFill>
            <a:srgbClr val="FF5050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flipH="1">
            <a:off x="2285984" y="1285860"/>
            <a:ext cx="214314" cy="539137"/>
          </a:xfrm>
          <a:prstGeom prst="downArrow">
            <a:avLst>
              <a:gd name="adj1" fmla="val 50000"/>
              <a:gd name="adj2" fmla="val 45007"/>
            </a:avLst>
          </a:prstGeom>
          <a:solidFill>
            <a:srgbClr val="FF5050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flipH="1">
            <a:off x="5072065" y="1285860"/>
            <a:ext cx="214269" cy="1143008"/>
          </a:xfrm>
          <a:prstGeom prst="downArrow">
            <a:avLst/>
          </a:prstGeom>
          <a:solidFill>
            <a:srgbClr val="FF5050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flipH="1">
            <a:off x="6286511" y="1285860"/>
            <a:ext cx="214268" cy="3071834"/>
          </a:xfrm>
          <a:prstGeom prst="downArrow">
            <a:avLst/>
          </a:prstGeom>
          <a:solidFill>
            <a:srgbClr val="FF5050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9319175" flipH="1">
            <a:off x="7925753" y="526149"/>
            <a:ext cx="190796" cy="981265"/>
          </a:xfrm>
          <a:prstGeom prst="downArrow">
            <a:avLst/>
          </a:prstGeom>
          <a:solidFill>
            <a:srgbClr val="FF5050"/>
          </a:solidFill>
          <a:ln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00166" y="214290"/>
            <a:ext cx="6429420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противодействия коррупции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Управляющая кнопка: домой 24">
            <a:hlinkClick r:id="rId3" action="ppaction://hlinksldjump" highlightClick="1"/>
          </p:cNvPr>
          <p:cNvSpPr/>
          <p:nvPr/>
        </p:nvSpPr>
        <p:spPr>
          <a:xfrm>
            <a:off x="7643834" y="6072206"/>
            <a:ext cx="785818" cy="57150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powerpoint-templates-b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7151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 rot="5400000">
            <a:off x="1357290" y="2857496"/>
            <a:ext cx="6072230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571472" y="428605"/>
            <a:ext cx="3214710" cy="1500197"/>
          </a:xfrm>
          <a:prstGeom prst="rightArrowCallout">
            <a:avLst>
              <a:gd name="adj1" fmla="val 9228"/>
              <a:gd name="adj2" fmla="val 7771"/>
              <a:gd name="adj3" fmla="val 25013"/>
              <a:gd name="adj4" fmla="val 64977"/>
            </a:avLst>
          </a:prstGeom>
          <a:solidFill>
            <a:schemeClr val="bg1"/>
          </a:solidFill>
          <a:ln w="38100"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в обществе нетерпимости к коррупционному поведению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428596" y="2357430"/>
            <a:ext cx="3429024" cy="1214446"/>
          </a:xfrm>
          <a:prstGeom prst="rightArrowCallout">
            <a:avLst>
              <a:gd name="adj1" fmla="val 9228"/>
              <a:gd name="adj2" fmla="val 7771"/>
              <a:gd name="adj3" fmla="val 25013"/>
              <a:gd name="adj4" fmla="val 64977"/>
            </a:avLst>
          </a:prstGeom>
          <a:solidFill>
            <a:schemeClr val="bg1"/>
          </a:solidFill>
          <a:ln w="38100"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антикоррупционная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экспертиза правовых актов и их проектов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500034" y="4071942"/>
            <a:ext cx="3429024" cy="2214578"/>
          </a:xfrm>
          <a:prstGeom prst="rightArrowCallout">
            <a:avLst>
              <a:gd name="adj1" fmla="val 6439"/>
              <a:gd name="adj2" fmla="val 4981"/>
              <a:gd name="adj3" fmla="val 25013"/>
              <a:gd name="adj4" fmla="val 64977"/>
            </a:avLst>
          </a:prstGeom>
          <a:solidFill>
            <a:schemeClr val="bg1"/>
          </a:solidFill>
          <a:ln w="38100"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институтов общественного и парламентского контроля за соблюдением законодательства Российской Федерации о противодействии коррупции.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носка со стрелкой вправо 13"/>
          <p:cNvSpPr/>
          <p:nvPr/>
        </p:nvSpPr>
        <p:spPr>
          <a:xfrm flipH="1">
            <a:off x="4929190" y="1000108"/>
            <a:ext cx="3714776" cy="4357718"/>
          </a:xfrm>
          <a:prstGeom prst="rightArrowCallout">
            <a:avLst>
              <a:gd name="adj1" fmla="val 3357"/>
              <a:gd name="adj2" fmla="val 3231"/>
              <a:gd name="adj3" fmla="val 25013"/>
              <a:gd name="adj4" fmla="val 64977"/>
            </a:avLst>
          </a:prstGeom>
          <a:solidFill>
            <a:schemeClr val="bg1"/>
          </a:solidFill>
          <a:ln w="38100">
            <a:solidFill>
              <a:srgbClr val="A1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предъявление в установленном законом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порядке квалификационных требований к гражданам, претендующим на замещение государственных или муниципальных должностей и должностей государственной или муниципальной службы, а также проверка в установленном порядке сведений, представляемых указанными гражданами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358082" y="6215082"/>
            <a:ext cx="642942" cy="428604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677</Words>
  <Application>Microsoft Office PowerPoint</Application>
  <PresentationFormat>Экран (4:3)</PresentationFormat>
  <Paragraphs>108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18</cp:revision>
  <dcterms:created xsi:type="dcterms:W3CDTF">2018-11-27T16:53:03Z</dcterms:created>
  <dcterms:modified xsi:type="dcterms:W3CDTF">2018-11-28T03:43:22Z</dcterms:modified>
</cp:coreProperties>
</file>