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20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46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9937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720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1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7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1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7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2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1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2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2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8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4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6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1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CF613-E8D2-45B4-8E37-4A5BB207E4E7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9D38-7617-4CCA-8C96-3B717BEA7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417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E%D1%81%D0%B0%D0%B3%D1%80%D0%BE%D0%BB%D0%B8%D0%B7%D0%B8%D0%BD%D0%B3" TargetMode="External"/><Relationship Id="rId13" Type="http://schemas.openxmlformats.org/officeDocument/2006/relationships/hyperlink" Target="https://ru.wikipedia.org/wiki/%D0%9A%D0%BE%D1%80%D1%80%D1%83%D0%BF%D1%86%D0%B8%D1%8F_%D0%B2_%D0%A0%D0%BE%D1%81%D1%81%D0%B8%D0%B8#cite_note-64" TargetMode="External"/><Relationship Id="rId18" Type="http://schemas.openxmlformats.org/officeDocument/2006/relationships/hyperlink" Target="https://ru.wikipedia.org/wiki/%D0%9A%D0%BE%D1%80%D1%80%D1%83%D0%BF%D1%86%D0%B8%D1%8F_%D0%B2_%D0%A0%D0%BE%D1%81%D1%81%D0%B8%D0%B8#cite_note-67" TargetMode="External"/><Relationship Id="rId3" Type="http://schemas.openxmlformats.org/officeDocument/2006/relationships/hyperlink" Target="https://ru.wikipedia.org/wiki/%D0%93%D0%9B%D0%9E%D0%9D%D0%90%D0%A1%D0%A1" TargetMode="External"/><Relationship Id="rId7" Type="http://schemas.openxmlformats.org/officeDocument/2006/relationships/hyperlink" Target="https://ru.wikipedia.org/wiki/%D0%A1%D0%B0%D0%BC%D0%BC%D0%B8%D1%82_%D0%90%D0%A2%D0%AD%D0%A1_2012" TargetMode="External"/><Relationship Id="rId12" Type="http://schemas.openxmlformats.org/officeDocument/2006/relationships/hyperlink" Target="https://ru.wikipedia.org/wiki/%D0%9A%D0%BE%D1%80%D1%80%D1%83%D0%BF%D1%86%D0%B8%D1%8F_%D0%B2_%D0%A0%D0%BE%D1%81%D1%81%D0%B8%D0%B8#cite_note-63" TargetMode="External"/><Relationship Id="rId17" Type="http://schemas.openxmlformats.org/officeDocument/2006/relationships/hyperlink" Target="https://ru.wikipedia.org/wiki/%D0%9A%D0%BE%D1%80%D1%80%D1%83%D0%BF%D1%86%D0%B8%D1%8F_%D0%B2_%D0%A0%D0%BE%D1%81%D1%81%D0%B8%D0%B8#cite_note-66" TargetMode="External"/><Relationship Id="rId2" Type="http://schemas.openxmlformats.org/officeDocument/2006/relationships/hyperlink" Target="https://ru.wikipedia.org/wiki/%D0%A4%D0%B5%D0%B4%D0%B5%D1%80%D0%B0%D0%BB%D1%8C%D0%BD%D0%BE%D0%B5_%D0%BA%D0%BE%D1%81%D0%BC%D0%B8%D1%87%D0%B5%D1%81%D0%BA%D0%BE%D0%B5_%D0%B0%D0%B3%D0%B5%D0%BD%D1%82%D1%81%D1%82%D0%B2%D0%BE" TargetMode="External"/><Relationship Id="rId16" Type="http://schemas.openxmlformats.org/officeDocument/2006/relationships/hyperlink" Target="https://ru.wikipedia.org/wiki/%D0%A0%D0%BE%D1%81%D1%80%D1%8B%D0%B1%D0%BE%D0%BB%D0%BE%D0%B2%D1%81%D1%82%D0%B2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5%D1%80%D0%B4%D1%8E%D0%BA%D0%BE%D0%B2,_%D0%90%D0%BD%D0%B0%D1%82%D0%BE%D0%BB%D0%B8%D0%B9_%D0%AD%D0%B4%D1%83%D0%B0%D1%80%D0%B4%D0%BE%D0%B2%D0%B8%D1%87" TargetMode="External"/><Relationship Id="rId11" Type="http://schemas.openxmlformats.org/officeDocument/2006/relationships/hyperlink" Target="https://ru.wikipedia.org/wiki/%D0%9A%D0%BE%D1%80%D1%80%D1%83%D0%BF%D1%86%D0%B8%D1%8F_%D0%B2_%D0%A0%D0%BE%D1%81%D1%81%D0%B8%D0%B8#cite_note-62" TargetMode="External"/><Relationship Id="rId5" Type="http://schemas.openxmlformats.org/officeDocument/2006/relationships/hyperlink" Target="https://ru.wikipedia.org/wiki/%D0%9C%D0%B8%D0%BD%D0%BE%D0%B1%D0%BE%D1%80%D0%BE%D0%BD%D1%8B_%D0%A0%D0%BE%D1%81%D1%81%D0%B8%D0%B8" TargetMode="External"/><Relationship Id="rId15" Type="http://schemas.openxmlformats.org/officeDocument/2006/relationships/hyperlink" Target="https://ru.wikipedia.org/wiki/%D0%9A%D0%BE%D1%80%D1%80%D1%83%D0%BF%D1%86%D0%B8%D1%8F_%D0%B2_%D0%A0%D0%BE%D1%81%D1%81%D0%B8%D0%B8#cite_note-65" TargetMode="External"/><Relationship Id="rId10" Type="http://schemas.openxmlformats.org/officeDocument/2006/relationships/hyperlink" Target="https://ru.wikipedia.org/wiki/%D0%A0%D1%83%D1%81%D0%93%D0%B8%D0%B4%D1%80%D0%BE" TargetMode="External"/><Relationship Id="rId4" Type="http://schemas.openxmlformats.org/officeDocument/2006/relationships/hyperlink" Target="https://ru.wikipedia.org/wiki/%D0%94%D0%B5%D0%BB%D0%BE_%D0%9E%D0%B1%D0%BE%D1%80%D0%BE%D0%BD%D1%81%D0%B5%D1%80%D0%B2%D0%B8%D1%81%D0%B0" TargetMode="External"/><Relationship Id="rId9" Type="http://schemas.openxmlformats.org/officeDocument/2006/relationships/hyperlink" Target="https://ru.wikipedia.org/wiki/%D0%9A%D0%BE%D1%80%D1%80%D1%83%D0%BF%D1%86%D0%B8%D1%8F_%D0%B2_%D0%A0%D0%BE%D1%81%D1%81%D0%B8%D0%B8#cite_note-61" TargetMode="External"/><Relationship Id="rId14" Type="http://schemas.openxmlformats.org/officeDocument/2006/relationships/hyperlink" Target="https://ru.wikipedia.org/wiki/%D0%A0%D0%BE%D1%81%D1%80%D0%B5%D0%B5%D1%81%D1%82%D1%8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1892" y="-385161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«Главная проблема любого государства…»</a:t>
            </a:r>
            <a:endParaRPr lang="ru-RU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3892" y="5202238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Выполнил Чернецов Никита</a:t>
            </a:r>
          </a:p>
          <a:p>
            <a:r>
              <a:rPr lang="ru-RU" dirty="0" smtClean="0"/>
              <a:t>Ученик МОУ </a:t>
            </a:r>
            <a:r>
              <a:rPr lang="ru-RU" dirty="0" err="1" smtClean="0"/>
              <a:t>Междуречеснкая</a:t>
            </a:r>
            <a:r>
              <a:rPr lang="ru-RU" dirty="0" smtClean="0"/>
              <a:t> СОШ</a:t>
            </a:r>
          </a:p>
          <a:p>
            <a:r>
              <a:rPr lang="ru-RU" dirty="0" smtClean="0"/>
              <a:t>11 «А»</a:t>
            </a:r>
          </a:p>
          <a:p>
            <a:r>
              <a:rPr lang="ru-RU" dirty="0" smtClean="0"/>
              <a:t>Руководитель: Аникеева М.Ю.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688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161" y="-209798"/>
            <a:ext cx="10353761" cy="1326321"/>
          </a:xfrm>
        </p:spPr>
        <p:txBody>
          <a:bodyPr/>
          <a:lstStyle/>
          <a:p>
            <a:r>
              <a:rPr lang="ru-RU" dirty="0"/>
              <a:t>Антикоррупционные протесты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9392"/>
            <a:ext cx="5391397" cy="22800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Свежим примером будут  26 </a:t>
            </a:r>
            <a:r>
              <a:rPr lang="ru-RU" dirty="0"/>
              <a:t>марта 2017 года в России состоялись массовые акции протеста против коррупции в высших эшелонах власти. Акции прошли в виде митингов, шествий и одиночных пикетов в 82 городах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156" y="2702814"/>
            <a:ext cx="2895600" cy="4155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94" y="629392"/>
            <a:ext cx="6943106" cy="622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59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87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34402" y="-114795"/>
            <a:ext cx="10353762" cy="97045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возникновения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89946"/>
            <a:ext cx="6187649" cy="5357119"/>
          </a:xfrm>
        </p:spPr>
        <p:txBody>
          <a:bodyPr/>
          <a:lstStyle/>
          <a:p>
            <a:r>
              <a:rPr lang="ru-RU" dirty="0"/>
              <a:t>История коррупции не уступает по древности известной нам истории человеческой цивилизации, где бы она ни творилась в Египте, </a:t>
            </a:r>
            <a:r>
              <a:rPr lang="ru-RU" dirty="0" smtClean="0"/>
              <a:t>Риме* </a:t>
            </a:r>
            <a:r>
              <a:rPr lang="ru-RU" dirty="0"/>
              <a:t>или Иудее. Еще Аристотель говорил: «Самое главное при всяком государственном строе - это посредством законов и остального распорядка устроить дело так, чтобы должностным лицам невозможно было наживаться». О взятках упоминается и в древнеримских 12 таблицах; в Древней Руси митрополит Кирилл осуждал «мздоимство» наряду чародейством и пьянством.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468" y="0"/>
            <a:ext cx="4235532" cy="2809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6868" y="5903893"/>
            <a:ext cx="5023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*Некоторые историки считают, что Рим пал из-за упадка гражданской идеи (распространен был подкуп избирателей) и конца эффективного управления(</a:t>
            </a:r>
            <a:r>
              <a:rPr lang="ru-RU" sz="1400" dirty="0" err="1" smtClean="0"/>
              <a:t>взяточниство</a:t>
            </a:r>
            <a:r>
              <a:rPr lang="ru-RU" sz="1400" dirty="0" smtClean="0"/>
              <a:t> и кумовство) 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590" y="2746490"/>
            <a:ext cx="4342410" cy="3176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623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7799" y="2410691"/>
            <a:ext cx="3420699" cy="5522025"/>
          </a:xfrm>
        </p:spPr>
        <p:txBody>
          <a:bodyPr>
            <a:normAutofit/>
          </a:bodyPr>
          <a:lstStyle/>
          <a:p>
            <a:r>
              <a:rPr lang="ru-RU" dirty="0"/>
              <a:t>Мздоимство упоминается в русских летописях XIII в. Первое законодательное ограничение коррупционных действий принадлежит Ивану III. А его внук Иван Грозный впервые ввел смертную казнь в качестве наказания за чрезмерность во взятках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697" y="0"/>
            <a:ext cx="488766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504" y="166255"/>
            <a:ext cx="7920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К сожалению, Россия в смысле наличия коррупционных отношений не была и не является исключением из общего правила. Их формирование и развитие также имеет многовековую историю. В частности, одно из первых письменных упоминаний о посулах как незаконном вознаграждении княжеским наместникам относится еще к концу XIV 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6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899" y="279139"/>
            <a:ext cx="5190122" cy="4209733"/>
          </a:xfrm>
        </p:spPr>
        <p:txBody>
          <a:bodyPr>
            <a:noAutofit/>
          </a:bodyPr>
          <a:lstStyle/>
          <a:p>
            <a:r>
              <a:rPr lang="ru-RU" dirty="0"/>
              <a:t>На протяжении всего царствования дома Романовых коррупция оставалась немалой статьей дохода и мелких государственных служащих, и сановников. Например, елизаветинский канцлер Бестужев-Рюмин получал за службу российской империи 7 тысяч рублей в год, а за услуги британской короне (в качестве «агента влияния») двенадцать тысяч в той же валюте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504" y="4052826"/>
            <a:ext cx="6887688" cy="2805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5232" y="0"/>
            <a:ext cx="39030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Понятно, что коррупция была неотделима от фаворитизма. Из последних предреволюционных эпизодов, помимо Распутина, имеет смысл упомянуть балерину Кшесинскую и великого князя Алексея Михайловича, которые на пару за огромные взятки помогали фабрикантам получать военные заказы во время первой мировой войны.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931" y="3139321"/>
            <a:ext cx="22479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6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2130497" y="6626362"/>
            <a:ext cx="45719" cy="231638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0"/>
            <a:ext cx="11136928" cy="6436426"/>
          </a:xfrm>
        </p:spPr>
        <p:txBody>
          <a:bodyPr>
            <a:normAutofit/>
          </a:bodyPr>
          <a:lstStyle/>
          <a:p>
            <a:r>
              <a:rPr lang="ru-RU" sz="1600" dirty="0"/>
              <a:t>История борьбы Советской власти с коррупцией закончилась вместе с самой властью, не увенчавшись успехом. Эта борьба характеризуется несколькими интересными и важными чертами.</a:t>
            </a:r>
          </a:p>
          <a:p>
            <a:r>
              <a:rPr lang="ru-RU" sz="1600" dirty="0"/>
              <a:t>Во-первых, власти не признавали слово «коррупция», позволив ввести его в употребление лишь в конце 80-х годов. Вместо него использовались термины «взяточничество», «злоупотребление служебным положением», «попустительство» и т.п. Отрицая термин, отрицали понятие, а значит явление. Тем самым заранее обрекали на неудачу и анализ этого явления, и любую борьбу с его частными уголовно наказуемыми последствиями.</a:t>
            </a:r>
          </a:p>
          <a:p>
            <a:r>
              <a:rPr lang="ru-RU" sz="1600" dirty="0"/>
              <a:t>Во-вторых, советское «правосознание» непродуктивно объясняло причины коррупционных явлений. В качестве причин коррупции перечислялись недостатки в работе партийных, профсоюзных и государственных органов, в первую очередь, в области воспитания трудящихся.</a:t>
            </a:r>
          </a:p>
          <a:p>
            <a:r>
              <a:rPr lang="ru-RU" sz="1600" dirty="0"/>
              <a:t>В-третьих, практически неприкосновенны были высшие советские и партийные сановники.</a:t>
            </a:r>
          </a:p>
          <a:p>
            <a:r>
              <a:rPr lang="ru-RU" sz="1600" dirty="0"/>
              <a:t>В-четвертых, с коррупцией среди государственного аппарата боролись исключительно представители этого аппарата. Это приводило к двум последствиям: боровшиеся были органически не в состоянии менять коренные причины, порождающие коррупцию, поскольку они восходили к важнейшим условиям существования системы; борьба против коррупционеров нередко перерастала в борьбу против конкурентов на рынке коррупционных услуг.</a:t>
            </a:r>
          </a:p>
          <a:p>
            <a:r>
              <a:rPr lang="ru-RU" sz="1600" dirty="0"/>
              <a:t>В-пятых, коррупция нередко выступала в качестве единственно возможного средства внедрения рыночных отношений в плановую экономику. Против законов природы бороться бесперспективно. Именно об этом свидетельствовала </a:t>
            </a:r>
            <a:r>
              <a:rPr lang="ru-RU" sz="1600" dirty="0" err="1"/>
              <a:t>укорененность</a:t>
            </a:r>
            <a:r>
              <a:rPr lang="ru-RU" sz="1600" dirty="0"/>
              <a:t> коррупции как организатора теневого рынка. Именно поэтому она расширялась по мере ослабления тотального </a:t>
            </a:r>
            <a:r>
              <a:rPr lang="ru-RU" sz="1600" dirty="0" smtClean="0"/>
              <a:t>контроля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5566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2192000" y="6812281"/>
            <a:ext cx="45719" cy="45719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04" y="1341911"/>
            <a:ext cx="11125053" cy="5177641"/>
          </a:xfrm>
        </p:spPr>
        <p:txBody>
          <a:bodyPr/>
          <a:lstStyle/>
          <a:p>
            <a:r>
              <a:rPr lang="ru-RU" dirty="0"/>
              <a:t>Дело </a:t>
            </a:r>
            <a:r>
              <a:rPr lang="ru-RU" dirty="0" err="1">
                <a:hlinkClick r:id="rId2" tooltip="Федеральное космическое агентство"/>
              </a:rPr>
              <a:t>Роскосмоса</a:t>
            </a:r>
            <a:r>
              <a:rPr lang="ru-RU" dirty="0"/>
              <a:t> (</a:t>
            </a:r>
            <a:r>
              <a:rPr lang="ru-RU" dirty="0">
                <a:hlinkClick r:id="rId3" tooltip="ГЛОНАСС"/>
              </a:rPr>
              <a:t>ГЛОНАСС</a:t>
            </a:r>
            <a:r>
              <a:rPr lang="ru-RU" dirty="0"/>
              <a:t>)</a:t>
            </a:r>
          </a:p>
          <a:p>
            <a:r>
              <a:rPr lang="ru-RU" dirty="0">
                <a:hlinkClick r:id="rId4" tooltip="Дело Оборонсервиса"/>
              </a:rPr>
              <a:t>Дело </a:t>
            </a:r>
            <a:r>
              <a:rPr lang="ru-RU" dirty="0" err="1">
                <a:hlinkClick r:id="rId4" tooltip="Дело Оборонсервиса"/>
              </a:rPr>
              <a:t>Оборонсервиса</a:t>
            </a:r>
            <a:r>
              <a:rPr lang="ru-RU" dirty="0"/>
              <a:t> (</a:t>
            </a:r>
            <a:r>
              <a:rPr lang="ru-RU" dirty="0">
                <a:hlinkClick r:id="rId5" tooltip="Минобороны России"/>
              </a:rPr>
              <a:t>Минобороны</a:t>
            </a:r>
            <a:r>
              <a:rPr lang="ru-RU" dirty="0"/>
              <a:t>, </a:t>
            </a:r>
            <a:r>
              <a:rPr lang="ru-RU" dirty="0" err="1">
                <a:hlinkClick r:id="rId6" tooltip="Сердюков, Анатолий Эдуардович"/>
              </a:rPr>
              <a:t>Сердюкова</a:t>
            </a:r>
            <a:r>
              <a:rPr lang="ru-RU" dirty="0"/>
              <a:t>; первоначальная оценка ущерба </a:t>
            </a:r>
            <a:r>
              <a:rPr lang="ru-RU" dirty="0" err="1"/>
              <a:t>ок</a:t>
            </a:r>
            <a:r>
              <a:rPr lang="ru-RU" dirty="0"/>
              <a:t>. 3 млрд руб., февраля 2013 — 13 млрд руб.)</a:t>
            </a:r>
          </a:p>
          <a:p>
            <a:r>
              <a:rPr lang="ru-RU" dirty="0"/>
              <a:t>Дело </a:t>
            </a:r>
            <a:r>
              <a:rPr lang="ru-RU" dirty="0">
                <a:hlinkClick r:id="rId7" tooltip="Саммит АТЭС 2012"/>
              </a:rPr>
              <a:t>Саммита АТЭС — 2012</a:t>
            </a:r>
            <a:endParaRPr lang="ru-RU" dirty="0"/>
          </a:p>
          <a:p>
            <a:r>
              <a:rPr lang="ru-RU" dirty="0"/>
              <a:t>Дело </a:t>
            </a:r>
            <a:r>
              <a:rPr lang="ru-RU" dirty="0" err="1">
                <a:hlinkClick r:id="rId8" tooltip="Росагролизинг"/>
              </a:rPr>
              <a:t>Росагролизинга</a:t>
            </a:r>
            <a:r>
              <a:rPr lang="ru-RU" baseline="30000" dirty="0">
                <a:hlinkClick r:id="rId9"/>
              </a:rPr>
              <a:t>[61]</a:t>
            </a:r>
            <a:r>
              <a:rPr lang="ru-RU" dirty="0"/>
              <a:t> (ущерб более 30 млрд руб.)</a:t>
            </a:r>
          </a:p>
          <a:p>
            <a:r>
              <a:rPr lang="ru-RU" dirty="0"/>
              <a:t>Дело </a:t>
            </a:r>
            <a:r>
              <a:rPr lang="ru-RU" dirty="0" err="1">
                <a:hlinkClick r:id="rId10" tooltip="РусГидро"/>
              </a:rPr>
              <a:t>РусГидро</a:t>
            </a:r>
            <a:r>
              <a:rPr lang="ru-RU" baseline="30000" dirty="0">
                <a:hlinkClick r:id="rId11"/>
              </a:rPr>
              <a:t>[62]</a:t>
            </a:r>
            <a:r>
              <a:rPr lang="ru-RU" baseline="30000" dirty="0">
                <a:hlinkClick r:id="rId12"/>
              </a:rPr>
              <a:t>[63]</a:t>
            </a:r>
            <a:r>
              <a:rPr lang="ru-RU" baseline="30000" dirty="0">
                <a:hlinkClick r:id="rId13"/>
              </a:rPr>
              <a:t>[64]</a:t>
            </a:r>
            <a:endParaRPr lang="ru-RU" dirty="0"/>
          </a:p>
          <a:p>
            <a:r>
              <a:rPr lang="ru-RU" dirty="0"/>
              <a:t>Дело </a:t>
            </a:r>
            <a:r>
              <a:rPr lang="ru-RU" dirty="0" err="1">
                <a:hlinkClick r:id="rId14" tooltip="Росреестр"/>
              </a:rPr>
              <a:t>Росреестра</a:t>
            </a:r>
            <a:r>
              <a:rPr lang="ru-RU" baseline="30000" dirty="0">
                <a:hlinkClick r:id="rId15"/>
              </a:rPr>
              <a:t>[65]</a:t>
            </a:r>
            <a:endParaRPr lang="ru-RU" dirty="0"/>
          </a:p>
          <a:p>
            <a:r>
              <a:rPr lang="ru-RU" dirty="0"/>
              <a:t>Дело </a:t>
            </a:r>
            <a:r>
              <a:rPr lang="ru-RU" dirty="0" err="1">
                <a:hlinkClick r:id="rId16" tooltip="Росрыболовство"/>
              </a:rPr>
              <a:t>Росрыболовства</a:t>
            </a:r>
            <a:r>
              <a:rPr lang="ru-RU" baseline="30000" dirty="0">
                <a:hlinkClick r:id="rId17"/>
              </a:rPr>
              <a:t>[66]</a:t>
            </a:r>
            <a:r>
              <a:rPr lang="ru-RU" baseline="30000" dirty="0">
                <a:hlinkClick r:id="rId18"/>
              </a:rPr>
              <a:t>[67]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(использовав гиперссылки вы сможете подробнее познакомиться с этими делами)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008" y="261257"/>
            <a:ext cx="1067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осени 2012 года, с дела о растрате средств на развёртывание отечественной системы навигации ГЛОНАСС, началась широкая кампания по борьбе с </a:t>
            </a:r>
            <a:r>
              <a:rPr lang="ru-RU" dirty="0" smtClean="0"/>
              <a:t>коррупцией, </a:t>
            </a:r>
            <a:r>
              <a:rPr lang="ru-RU" dirty="0"/>
              <a:t>далее последовала волна подобных громких дел с миллиардными цифрами: </a:t>
            </a:r>
          </a:p>
        </p:txBody>
      </p:sp>
    </p:spTree>
    <p:extLst>
      <p:ext uri="{BB962C8B-B14F-4D97-AF65-F5344CB8AC3E}">
        <p14:creationId xmlns:p14="http://schemas.microsoft.com/office/powerpoint/2010/main" val="377350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1867" y="-281049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ru-RU" dirty="0"/>
              <a:t>Области распространения коррупции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451262"/>
            <a:ext cx="11851574" cy="640673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торговые сети</a:t>
            </a:r>
            <a:r>
              <a:rPr lang="ru-RU" dirty="0"/>
              <a:t>: включает в себя уплату производителями товаров своеобразной регулярной «дани» сотрудникам торговой сети за прием товара на реализацию. В конечном итоге, эта «дань» включается в стоимость товара и оплачивается покупателем, способствует росту цен и </a:t>
            </a:r>
            <a:r>
              <a:rPr lang="ru-RU" dirty="0" smtClean="0"/>
              <a:t>инфляции.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авиакомпании</a:t>
            </a:r>
            <a:r>
              <a:rPr lang="ru-RU" dirty="0"/>
              <a:t>: их менеджеры получают «откаты» (взятки) от представителей западных авиастроительных предприятий за приобретение новых зарубежных самолётов и за отказ от приобретения техники российского </a:t>
            </a:r>
            <a:r>
              <a:rPr lang="ru-RU" dirty="0" smtClean="0"/>
              <a:t>производств.</a:t>
            </a:r>
            <a:endParaRPr lang="ru-RU" dirty="0"/>
          </a:p>
          <a:p>
            <a:r>
              <a:rPr lang="ru-RU" b="1" dirty="0">
                <a:solidFill>
                  <a:srgbClr val="FFFF00"/>
                </a:solidFill>
              </a:rPr>
              <a:t>таможенные службы</a:t>
            </a:r>
            <a:r>
              <a:rPr lang="ru-RU" dirty="0"/>
              <a:t>: пропуск через границу запрещённых к перевозке товаров; возврат конфискованных товаров и валюты; занижение таможенных пошлин; просто наличие необоснованных задержек груза; необоснованные отсрочки таможенных </a:t>
            </a:r>
            <a:r>
              <a:rPr lang="ru-RU" dirty="0" smtClean="0"/>
              <a:t>платежей;</a:t>
            </a:r>
            <a:endParaRPr lang="ru-RU" dirty="0"/>
          </a:p>
          <a:p>
            <a:r>
              <a:rPr lang="ru-RU" b="1" dirty="0">
                <a:solidFill>
                  <a:srgbClr val="FFFF00"/>
                </a:solidFill>
              </a:rPr>
              <a:t>налоговые органы</a:t>
            </a:r>
            <a:r>
              <a:rPr lang="ru-RU" dirty="0"/>
              <a:t>: </a:t>
            </a:r>
            <a:r>
              <a:rPr lang="ru-RU" dirty="0" err="1"/>
              <a:t>невзимание</a:t>
            </a:r>
            <a:r>
              <a:rPr lang="ru-RU" dirty="0"/>
              <a:t> налогов в полном объёме; возвращение НДС; «закрытие глаз» на налоговые правонарушения; </a:t>
            </a:r>
            <a:r>
              <a:rPr lang="ru-RU" dirty="0" err="1"/>
              <a:t>непроведение</a:t>
            </a:r>
            <a:r>
              <a:rPr lang="ru-RU" dirty="0"/>
              <a:t> контрольных мероприятий; вызванная конкурентами проверка и остановка производства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b="1" dirty="0">
                <a:solidFill>
                  <a:srgbClr val="FFFF00"/>
                </a:solidFill>
              </a:rPr>
              <a:t>правоохранительные органы</a:t>
            </a:r>
            <a:r>
              <a:rPr lang="ru-RU" dirty="0"/>
              <a:t>: возбуждение и прекращение уголовных дел, а также направление их на дополнительное расследование; отсутствие законного наказания за правонарушения различной тяжести;[79]</a:t>
            </a:r>
          </a:p>
          <a:p>
            <a:r>
              <a:rPr lang="ru-RU" b="1" dirty="0">
                <a:solidFill>
                  <a:srgbClr val="FFFF00"/>
                </a:solidFill>
              </a:rPr>
              <a:t>бюрократия</a:t>
            </a:r>
            <a:r>
              <a:rPr lang="ru-RU" dirty="0"/>
              <a:t>: взятки за оформление справок, разрешений, прочих документов; создание аффилированных коммерческих фирм, ускоряющих за дополнительную плату оформление документов;</a:t>
            </a:r>
          </a:p>
          <a:p>
            <a:r>
              <a:rPr lang="ru-RU" b="1" dirty="0">
                <a:solidFill>
                  <a:srgbClr val="FFFF00"/>
                </a:solidFill>
              </a:rPr>
              <a:t>борьба с коррупцией</a:t>
            </a:r>
            <a:r>
              <a:rPr lang="ru-RU" dirty="0"/>
              <a:t>: иногда является прикрытием для воровства средств, выделенных на её </a:t>
            </a:r>
            <a:r>
              <a:rPr lang="ru-RU" dirty="0" smtClean="0"/>
              <a:t>реализацию;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учебные </a:t>
            </a:r>
            <a:r>
              <a:rPr lang="ru-RU" b="1" dirty="0">
                <a:solidFill>
                  <a:srgbClr val="FFFF00"/>
                </a:solidFill>
              </a:rPr>
              <a:t>заведения</a:t>
            </a:r>
            <a:r>
              <a:rPr lang="ru-RU" dirty="0"/>
              <a:t>: покупка и продажа дипломов; завышение результатов </a:t>
            </a:r>
            <a:r>
              <a:rPr lang="ru-RU" dirty="0" err="1"/>
              <a:t>экзаменации</a:t>
            </a:r>
            <a:r>
              <a:rPr lang="ru-RU" dirty="0"/>
              <a:t>; поступление в ВУЗ людей с недостаточным уровнем знаний</a:t>
            </a:r>
          </a:p>
        </p:txBody>
      </p:sp>
    </p:spTree>
    <p:extLst>
      <p:ext uri="{BB962C8B-B14F-4D97-AF65-F5344CB8AC3E}">
        <p14:creationId xmlns:p14="http://schemas.microsoft.com/office/powerpoint/2010/main" val="406248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788" y="0"/>
            <a:ext cx="10353761" cy="1326321"/>
          </a:xfrm>
        </p:spPr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Величина индекса восприятия коррупции в 2009 году согласно оценке организации </a:t>
            </a:r>
            <a:r>
              <a:rPr lang="ru-RU" sz="2400" dirty="0" err="1"/>
              <a:t>Transparency</a:t>
            </a:r>
            <a:r>
              <a:rPr lang="ru-RU" sz="2400" dirty="0"/>
              <a:t> </a:t>
            </a:r>
            <a:r>
              <a:rPr lang="ru-RU" sz="2400" dirty="0" err="1"/>
              <a:t>International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8" y="1326321"/>
            <a:ext cx="11395356" cy="553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1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85020" y="-102920"/>
            <a:ext cx="10353761" cy="1326321"/>
          </a:xfrm>
        </p:spPr>
        <p:txBody>
          <a:bodyPr/>
          <a:lstStyle/>
          <a:p>
            <a:r>
              <a:rPr lang="ru-RU" dirty="0"/>
              <a:t>Борьба с коррупцией в РФ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005" y="653143"/>
            <a:ext cx="11685320" cy="6068291"/>
          </a:xfrm>
        </p:spPr>
        <p:txBody>
          <a:bodyPr/>
          <a:lstStyle/>
          <a:p>
            <a:r>
              <a:rPr lang="ru-RU" dirty="0"/>
              <a:t>Российская Федерация участвует в различных программах по борьбе с коррупцией. 8 марта 2006 года Россия ратифицировала Конвенцию ООН против коррупции и приняла на себя ряд обязательств по имплементации антикоррупционных механизмов. </a:t>
            </a:r>
            <a:endParaRPr lang="en-US" dirty="0" smtClean="0"/>
          </a:p>
          <a:p>
            <a:r>
              <a:rPr lang="ru-RU" dirty="0"/>
              <a:t>Российское уголовное законодательство предусматривает наказание не только за дачу взятки за совершение незаконных действий, но и просто за дачу взятки. В 2011 году в статью 291 УК РФ были внесены изменения, радикально повысившие наказание за дачу взятки. </a:t>
            </a:r>
            <a:endParaRPr lang="en-US" dirty="0" smtClean="0"/>
          </a:p>
          <a:p>
            <a:r>
              <a:rPr lang="ru-RU" dirty="0"/>
              <a:t>В рамках борьбы с коррупцией в России как государством, так и обществом неоднократно предпринимались различные инициативы. Одной из них стала Антикоррупционная Хартия Российского Бизнеса — этический документ, подписанный 20 сентября 2012 года на XI Инвестиционном форуме в Сочи при участии Председателя Правительства РФ Д. А. Медведева руководителями РСПП, ТПП РФ, Деловой России и ОПОРА России. 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70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86</TotalTime>
  <Words>1002</Words>
  <Application>Microsoft Office PowerPoint</Application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Yu Gothic UI Light</vt:lpstr>
      <vt:lpstr>Arial</vt:lpstr>
      <vt:lpstr>Bookman Old Style</vt:lpstr>
      <vt:lpstr>Rockwell</vt:lpstr>
      <vt:lpstr>Damask</vt:lpstr>
      <vt:lpstr>«Главная проблема любого государства…»</vt:lpstr>
      <vt:lpstr>История возникновения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Области распространения коррупции </vt:lpstr>
      <vt:lpstr> Величина индекса восприятия коррупции в 2009 году согласно оценке организации Transparency International</vt:lpstr>
      <vt:lpstr>Борьба с коррупцией в РФ </vt:lpstr>
      <vt:lpstr>Антикоррупционные протесты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«Главная проблема любого государства…»</dc:title>
  <dc:creator>Пользователь Windows</dc:creator>
  <cp:lastModifiedBy>Пользователь Windows</cp:lastModifiedBy>
  <cp:revision>8</cp:revision>
  <dcterms:created xsi:type="dcterms:W3CDTF">2018-11-18T10:30:15Z</dcterms:created>
  <dcterms:modified xsi:type="dcterms:W3CDTF">2018-11-18T11:56:49Z</dcterms:modified>
</cp:coreProperties>
</file>