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70" r:id="rId5"/>
    <p:sldId id="261" r:id="rId6"/>
    <p:sldId id="271" r:id="rId7"/>
    <p:sldId id="272" r:id="rId8"/>
    <p:sldId id="273" r:id="rId9"/>
    <p:sldId id="269" r:id="rId10"/>
    <p:sldId id="274" r:id="rId11"/>
    <p:sldId id="266" r:id="rId12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169C"/>
    <a:srgbClr val="02440D"/>
    <a:srgbClr val="5E025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>
                <a:solidFill>
                  <a:srgbClr val="08169C"/>
                </a:solidFill>
              </a:rPr>
              <a:t>Школьный этап всероссийской</a:t>
            </a:r>
          </a:p>
          <a:p>
            <a:pPr>
              <a:defRPr/>
            </a:pPr>
            <a:r>
              <a:rPr lang="ru-RU" dirty="0" smtClean="0">
                <a:solidFill>
                  <a:srgbClr val="08169C"/>
                </a:solidFill>
              </a:rPr>
              <a:t> олимпиады школьников</a:t>
            </a:r>
            <a:endParaRPr lang="ru-RU" dirty="0">
              <a:solidFill>
                <a:srgbClr val="08169C"/>
              </a:solidFill>
            </a:endParaRPr>
          </a:p>
        </c:rich>
      </c:tx>
      <c:layout>
        <c:manualLayout>
          <c:xMode val="edge"/>
          <c:yMode val="edge"/>
          <c:x val="0.26313616076362134"/>
          <c:y val="1.2176474897094405E-2"/>
        </c:manualLayout>
      </c:layout>
    </c:title>
    <c:plotArea>
      <c:layout>
        <c:manualLayout>
          <c:layoutTarget val="inner"/>
          <c:xMode val="edge"/>
          <c:yMode val="edge"/>
          <c:x val="2.7760546134226072E-2"/>
          <c:y val="0.2458515475957174"/>
          <c:w val="0.95508557782653392"/>
          <c:h val="0.5361230947651896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2016-17 г.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3"/>
                <c:pt idx="0">
                  <c:v>всего человеко-предметов</c:v>
                </c:pt>
                <c:pt idx="1">
                  <c:v>всего человек</c:v>
                </c:pt>
                <c:pt idx="2">
                  <c:v>количество призеров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3811</c:v>
                </c:pt>
                <c:pt idx="1">
                  <c:v>1645</c:v>
                </c:pt>
                <c:pt idx="2">
                  <c:v>2298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2017-18 г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3"/>
                <c:pt idx="0">
                  <c:v>всего человеко-предметов</c:v>
                </c:pt>
                <c:pt idx="1">
                  <c:v>всего человек</c:v>
                </c:pt>
                <c:pt idx="2">
                  <c:v>количество призеров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3820</c:v>
                </c:pt>
                <c:pt idx="1">
                  <c:v>1437</c:v>
                </c:pt>
                <c:pt idx="2">
                  <c:v>2343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2018-19г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3"/>
                <c:pt idx="0">
                  <c:v>всего человеко-предметов</c:v>
                </c:pt>
                <c:pt idx="1">
                  <c:v>всего человек</c:v>
                </c:pt>
                <c:pt idx="2">
                  <c:v>количество призеров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4103</c:v>
                </c:pt>
                <c:pt idx="1">
                  <c:v>1408</c:v>
                </c:pt>
                <c:pt idx="2">
                  <c:v>2402</c:v>
                </c:pt>
              </c:numCache>
            </c:numRef>
          </c:val>
        </c:ser>
        <c:dLbls>
          <c:showVal val="1"/>
        </c:dLbls>
        <c:overlap val="-25"/>
        <c:axId val="89442560"/>
        <c:axId val="98058240"/>
      </c:barChart>
      <c:catAx>
        <c:axId val="8944256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500" baseline="0">
                <a:solidFill>
                  <a:srgbClr val="08169C"/>
                </a:solidFill>
              </a:defRPr>
            </a:pPr>
            <a:endParaRPr lang="ru-RU"/>
          </a:p>
        </c:txPr>
        <c:crossAx val="98058240"/>
        <c:crosses val="autoZero"/>
        <c:auto val="1"/>
        <c:lblAlgn val="ctr"/>
        <c:lblOffset val="100"/>
      </c:catAx>
      <c:valAx>
        <c:axId val="98058240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89442560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>
                <a:solidFill>
                  <a:srgbClr val="02440D"/>
                </a:solidFill>
              </a:rPr>
              <a:t>Муниципальный  этап всероссийской</a:t>
            </a:r>
          </a:p>
          <a:p>
            <a:pPr>
              <a:defRPr/>
            </a:pPr>
            <a:r>
              <a:rPr lang="ru-RU" dirty="0">
                <a:solidFill>
                  <a:srgbClr val="02440D"/>
                </a:solidFill>
              </a:rPr>
              <a:t> олимпиады школьников</a:t>
            </a:r>
          </a:p>
        </c:rich>
      </c:tx>
      <c:layout>
        <c:manualLayout>
          <c:xMode val="edge"/>
          <c:yMode val="edge"/>
          <c:x val="0.21935865869214041"/>
          <c:y val="3.3074703906526205E-2"/>
        </c:manualLayout>
      </c:layout>
    </c:title>
    <c:plotArea>
      <c:layout>
        <c:manualLayout>
          <c:layoutTarget val="inner"/>
          <c:xMode val="edge"/>
          <c:yMode val="edge"/>
          <c:x val="4.5636999353005511E-2"/>
          <c:y val="0.18760491615106817"/>
          <c:w val="0.93569467920861749"/>
          <c:h val="0.52622992431665649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2016-17 г.</c:v>
                </c:pt>
              </c:strCache>
            </c:strRef>
          </c:tx>
          <c:dLbls>
            <c:txPr>
              <a:bodyPr/>
              <a:lstStyle/>
              <a:p>
                <a:pPr>
                  <a:defRPr sz="1500" baseline="0">
                    <a:solidFill>
                      <a:srgbClr val="08169C"/>
                    </a:solidFill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Лист1!$A$2:$A$6</c:f>
              <c:strCache>
                <c:ptCount val="3"/>
                <c:pt idx="0">
                  <c:v>всего человеко-предметов</c:v>
                </c:pt>
                <c:pt idx="1">
                  <c:v>всего человек</c:v>
                </c:pt>
                <c:pt idx="2">
                  <c:v>количество призеров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592</c:v>
                </c:pt>
                <c:pt idx="1">
                  <c:v>348</c:v>
                </c:pt>
                <c:pt idx="2">
                  <c:v>271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2017-18 г</c:v>
                </c:pt>
              </c:strCache>
            </c:strRef>
          </c:tx>
          <c:dLbls>
            <c:txPr>
              <a:bodyPr/>
              <a:lstStyle/>
              <a:p>
                <a:pPr>
                  <a:defRPr sz="1500" baseline="0">
                    <a:solidFill>
                      <a:srgbClr val="C00000"/>
                    </a:solidFill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Лист1!$A$2:$A$6</c:f>
              <c:strCache>
                <c:ptCount val="3"/>
                <c:pt idx="0">
                  <c:v>всего человеко-предметов</c:v>
                </c:pt>
                <c:pt idx="1">
                  <c:v>всего человек</c:v>
                </c:pt>
                <c:pt idx="2">
                  <c:v>количество призеров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689</c:v>
                </c:pt>
                <c:pt idx="1">
                  <c:v>389</c:v>
                </c:pt>
                <c:pt idx="2">
                  <c:v>283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2018-19г</c:v>
                </c:pt>
              </c:strCache>
            </c:strRef>
          </c:tx>
          <c:dLbls>
            <c:txPr>
              <a:bodyPr/>
              <a:lstStyle/>
              <a:p>
                <a:pPr>
                  <a:defRPr sz="1500" baseline="0">
                    <a:solidFill>
                      <a:srgbClr val="02440D"/>
                    </a:solidFill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Лист1!$A$2:$A$6</c:f>
              <c:strCache>
                <c:ptCount val="3"/>
                <c:pt idx="0">
                  <c:v>всего человеко-предметов</c:v>
                </c:pt>
                <c:pt idx="1">
                  <c:v>всего человек</c:v>
                </c:pt>
                <c:pt idx="2">
                  <c:v>количество призеров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612</c:v>
                </c:pt>
                <c:pt idx="1">
                  <c:v>332</c:v>
                </c:pt>
                <c:pt idx="2">
                  <c:v>278</c:v>
                </c:pt>
              </c:numCache>
            </c:numRef>
          </c:val>
        </c:ser>
        <c:dLbls>
          <c:showVal val="1"/>
        </c:dLbls>
        <c:axId val="98149888"/>
        <c:axId val="98151424"/>
      </c:barChart>
      <c:catAx>
        <c:axId val="9814988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 baseline="0">
                <a:solidFill>
                  <a:srgbClr val="08169C"/>
                </a:solidFill>
              </a:defRPr>
            </a:pPr>
            <a:endParaRPr lang="ru-RU"/>
          </a:p>
        </c:txPr>
        <c:crossAx val="98151424"/>
        <c:crosses val="autoZero"/>
        <c:auto val="1"/>
        <c:lblAlgn val="ctr"/>
        <c:lblOffset val="100"/>
      </c:catAx>
      <c:valAx>
        <c:axId val="98151424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9814988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42974664475943436"/>
          <c:y val="0.26483962783579235"/>
          <c:w val="0.54498730796604566"/>
          <c:h val="6.5789635768078614E-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gif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0.79825</cdr:x>
      <cdr:y>0.4625</cdr:y>
    </cdr:from>
    <cdr:to>
      <cdr:x>1</cdr:x>
      <cdr:y>1</cdr:y>
    </cdr:to>
    <cdr:pic>
      <cdr:nvPicPr>
        <cdr:cNvPr id="2" name="Picture 54" descr="C:\Users\Илья\Desktop\од\ииии.gif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1"/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6500858" y="2643206"/>
          <a:ext cx="1643074" cy="3071834"/>
        </a:xfrm>
        <a:prstGeom xmlns:a="http://schemas.openxmlformats.org/drawingml/2006/main" prst="rect">
          <a:avLst/>
        </a:prstGeom>
        <a:noFill xmlns:a="http://schemas.openxmlformats.org/drawingml/2006/main"/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0.69724</cdr:x>
      <cdr:y>0.56</cdr:y>
    </cdr:from>
    <cdr:to>
      <cdr:x>1</cdr:x>
      <cdr:y>1</cdr:y>
    </cdr:to>
    <cdr:pic>
      <cdr:nvPicPr>
        <cdr:cNvPr id="2" name="Рисунок 1"/>
        <cdr:cNvPicPr/>
      </cdr:nvPicPr>
      <cdr:blipFill>
        <a:blip xmlns:a="http://schemas.openxmlformats.org/drawingml/2006/main" xmlns:r="http://schemas.openxmlformats.org/officeDocument/2006/relationships" r:embed="rId1"/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5429288" y="3000396"/>
          <a:ext cx="2357486" cy="2357454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  <a:effectLst xmlns:a="http://schemas.openxmlformats.org/drawingml/2006/main">
          <a:outerShdw blurRad="292100" dist="139700" dir="2700000" algn="tl" rotWithShape="0">
            <a:srgbClr val="333333">
              <a:alpha val="65000"/>
            </a:srgbClr>
          </a:outerShdw>
        </a:effectLst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9B071-B831-4300-B050-6451BEA67462}" type="datetimeFigureOut">
              <a:rPr lang="ru-RU" smtClean="0"/>
              <a:pPr/>
              <a:t>28.01.2019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F0F31-1504-45C2-B4E6-D472F5E002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9B071-B831-4300-B050-6451BEA67462}" type="datetimeFigureOut">
              <a:rPr lang="ru-RU" smtClean="0"/>
              <a:pPr/>
              <a:t>28.01.2019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F0F31-1504-45C2-B4E6-D472F5E002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9B071-B831-4300-B050-6451BEA67462}" type="datetimeFigureOut">
              <a:rPr lang="ru-RU" smtClean="0"/>
              <a:pPr/>
              <a:t>28.01.2019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F0F31-1504-45C2-B4E6-D472F5E002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9B071-B831-4300-B050-6451BEA67462}" type="datetimeFigureOut">
              <a:rPr lang="ru-RU" smtClean="0"/>
              <a:pPr/>
              <a:t>28.01.2019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F0F31-1504-45C2-B4E6-D472F5E002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9B071-B831-4300-B050-6451BEA67462}" type="datetimeFigureOut">
              <a:rPr lang="ru-RU" smtClean="0"/>
              <a:pPr/>
              <a:t>28.01.2019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F0F31-1504-45C2-B4E6-D472F5E002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9B071-B831-4300-B050-6451BEA67462}" type="datetimeFigureOut">
              <a:rPr lang="ru-RU" smtClean="0"/>
              <a:pPr/>
              <a:t>28.01.2019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F0F31-1504-45C2-B4E6-D472F5E002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9B071-B831-4300-B050-6451BEA67462}" type="datetimeFigureOut">
              <a:rPr lang="ru-RU" smtClean="0"/>
              <a:pPr/>
              <a:t>28.01.2019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F0F31-1504-45C2-B4E6-D472F5E002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9B071-B831-4300-B050-6451BEA67462}" type="datetimeFigureOut">
              <a:rPr lang="ru-RU" smtClean="0"/>
              <a:pPr/>
              <a:t>28.01.2019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F0F31-1504-45C2-B4E6-D472F5E0023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6" name="Группа 5"/>
          <p:cNvGrpSpPr/>
          <p:nvPr userDrawn="1"/>
        </p:nvGrpSpPr>
        <p:grpSpPr>
          <a:xfrm flipH="1" flipV="1">
            <a:off x="0" y="0"/>
            <a:ext cx="9144000" cy="6858000"/>
            <a:chOff x="0" y="0"/>
            <a:chExt cx="9144000" cy="6858000"/>
          </a:xfrm>
        </p:grpSpPr>
        <p:sp>
          <p:nvSpPr>
            <p:cNvPr id="7" name="Прямоугольный треугольник 6"/>
            <p:cNvSpPr/>
            <p:nvPr/>
          </p:nvSpPr>
          <p:spPr>
            <a:xfrm rot="5400000" flipH="1" flipV="1">
              <a:off x="5286388" y="3000388"/>
              <a:ext cx="6858000" cy="857224"/>
            </a:xfrm>
            <a:prstGeom prst="rtTriangle">
              <a:avLst/>
            </a:prstGeom>
            <a:solidFill>
              <a:srgbClr val="009900">
                <a:alpha val="8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ый треугольник 7"/>
            <p:cNvSpPr/>
            <p:nvPr/>
          </p:nvSpPr>
          <p:spPr>
            <a:xfrm flipH="1">
              <a:off x="0" y="6000768"/>
              <a:ext cx="9144000" cy="857232"/>
            </a:xfrm>
            <a:prstGeom prst="rtTriangle">
              <a:avLst/>
            </a:prstGeom>
            <a:solidFill>
              <a:srgbClr val="3333FF">
                <a:alpha val="8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9" name="Picture 2" descr="&amp;Pcy;&amp;ocy;&amp;rcy;&amp;tcy;&amp;acy;&amp;lcy;:&amp;YUcy;&amp;gcy;&amp;rcy;&amp;acy; - &amp;Vcy;&amp;icy;&amp;kcy;&amp;icy;&amp;pcy;&amp;iecy;&amp;dcy;&amp;icy;&amp;yacy;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358214" y="142852"/>
            <a:ext cx="673558" cy="78581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9B071-B831-4300-B050-6451BEA67462}" type="datetimeFigureOut">
              <a:rPr lang="ru-RU" smtClean="0"/>
              <a:pPr/>
              <a:t>28.01.2019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F0F31-1504-45C2-B4E6-D472F5E0023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5" name="Группа 4"/>
          <p:cNvGrpSpPr/>
          <p:nvPr userDrawn="1"/>
        </p:nvGrpSpPr>
        <p:grpSpPr>
          <a:xfrm flipH="1" flipV="1">
            <a:off x="0" y="0"/>
            <a:ext cx="9144000" cy="6858000"/>
            <a:chOff x="0" y="0"/>
            <a:chExt cx="9144000" cy="6858000"/>
          </a:xfrm>
        </p:grpSpPr>
        <p:sp>
          <p:nvSpPr>
            <p:cNvPr id="6" name="Прямоугольный треугольник 5"/>
            <p:cNvSpPr/>
            <p:nvPr/>
          </p:nvSpPr>
          <p:spPr>
            <a:xfrm rot="5400000" flipH="1" flipV="1">
              <a:off x="5286388" y="3000388"/>
              <a:ext cx="6858000" cy="857224"/>
            </a:xfrm>
            <a:prstGeom prst="rtTriangle">
              <a:avLst/>
            </a:prstGeom>
            <a:solidFill>
              <a:srgbClr val="009900">
                <a:alpha val="8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ый треугольник 6"/>
            <p:cNvSpPr/>
            <p:nvPr/>
          </p:nvSpPr>
          <p:spPr>
            <a:xfrm flipH="1">
              <a:off x="0" y="6000768"/>
              <a:ext cx="9144000" cy="857232"/>
            </a:xfrm>
            <a:prstGeom prst="rtTriangle">
              <a:avLst/>
            </a:prstGeom>
            <a:solidFill>
              <a:srgbClr val="3333FF">
                <a:alpha val="8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8" name="Picture 2" descr="&amp;Pcy;&amp;ocy;&amp;rcy;&amp;tcy;&amp;acy;&amp;lcy;:&amp;YUcy;&amp;gcy;&amp;rcy;&amp;acy; - &amp;Vcy;&amp;icy;&amp;kcy;&amp;icy;&amp;pcy;&amp;iecy;&amp;dcy;&amp;icy;&amp;yacy;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358214" y="142852"/>
            <a:ext cx="673558" cy="78581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9B071-B831-4300-B050-6451BEA67462}" type="datetimeFigureOut">
              <a:rPr lang="ru-RU" smtClean="0"/>
              <a:pPr/>
              <a:t>28.01.2019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F0F31-1504-45C2-B4E6-D472F5E002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9B071-B831-4300-B050-6451BEA67462}" type="datetimeFigureOut">
              <a:rPr lang="ru-RU" smtClean="0"/>
              <a:pPr/>
              <a:t>28.01.2019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F0F31-1504-45C2-B4E6-D472F5E002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9B071-B831-4300-B050-6451BEA67462}" type="datetimeFigureOut">
              <a:rPr lang="ru-RU" smtClean="0"/>
              <a:pPr/>
              <a:t>28.01.2019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F0F31-1504-45C2-B4E6-D472F5E0023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D3375AFC5B511921A404A0A7A08310F74E032D476D62A950100940BE87466C4F4ACBD0464132F094BDW4M" TargetMode="External"/><Relationship Id="rId2" Type="http://schemas.openxmlformats.org/officeDocument/2006/relationships/hyperlink" Target="consultantplus://offline/ref=D3375AFC5B511921A404A0A7A08310F74E0D28476D65A950100940BE87466C4F4ACBD0464132F094BDW4M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consultantplus://offline/ref=D3375AFC5B511921A404A0A7A08310F74D0A274C6A64A950100940BE87466C4F4ACBD0464132F094BDW4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 flipH="1" flipV="1">
            <a:off x="0" y="0"/>
            <a:ext cx="9144000" cy="6858000"/>
            <a:chOff x="0" y="0"/>
            <a:chExt cx="9144000" cy="6858000"/>
          </a:xfrm>
        </p:grpSpPr>
        <p:sp>
          <p:nvSpPr>
            <p:cNvPr id="4" name="Прямоугольный треугольник 3"/>
            <p:cNvSpPr/>
            <p:nvPr/>
          </p:nvSpPr>
          <p:spPr>
            <a:xfrm rot="5400000" flipH="1" flipV="1">
              <a:off x="5286388" y="3000388"/>
              <a:ext cx="6858000" cy="857224"/>
            </a:xfrm>
            <a:prstGeom prst="rtTriangle">
              <a:avLst/>
            </a:prstGeom>
            <a:solidFill>
              <a:srgbClr val="009900">
                <a:alpha val="8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ый треугольник 4"/>
            <p:cNvSpPr/>
            <p:nvPr/>
          </p:nvSpPr>
          <p:spPr>
            <a:xfrm flipH="1">
              <a:off x="0" y="6000768"/>
              <a:ext cx="9144000" cy="857232"/>
            </a:xfrm>
            <a:prstGeom prst="rtTriangle">
              <a:avLst/>
            </a:prstGeom>
            <a:solidFill>
              <a:srgbClr val="3333FF">
                <a:alpha val="8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6" name="Picture 2" descr="&amp;Pcy;&amp;ocy;&amp;rcy;&amp;tcy;&amp;acy;&amp;lcy;:&amp;YUcy;&amp;gcy;&amp;rcy;&amp;acy; - &amp;Vcy;&amp;icy;&amp;kcy;&amp;icy;&amp;pcy;&amp;iecy;&amp;dcy;&amp;icy;&amp;ya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43900" y="142852"/>
            <a:ext cx="887872" cy="1143008"/>
          </a:xfrm>
          <a:prstGeom prst="rect">
            <a:avLst/>
          </a:prstGeom>
          <a:noFill/>
        </p:spPr>
      </p:pic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786314" y="3429000"/>
            <a:ext cx="4143404" cy="1500198"/>
          </a:xfrm>
        </p:spPr>
        <p:txBody>
          <a:bodyPr>
            <a:noAutofit/>
          </a:bodyPr>
          <a:lstStyle/>
          <a:p>
            <a:pPr algn="r"/>
            <a:r>
              <a:rPr lang="ru-RU" sz="2000" b="1" dirty="0" smtClean="0">
                <a:solidFill>
                  <a:srgbClr val="08169C"/>
                </a:solidFill>
                <a:latin typeface="Times New Roman" pitchFamily="18" charset="0"/>
                <a:cs typeface="Times New Roman" pitchFamily="18" charset="0"/>
              </a:rPr>
              <a:t>Начальник отдела по общему и дошкольному образованию </a:t>
            </a:r>
            <a:br>
              <a:rPr lang="ru-RU" sz="2000" b="1" dirty="0" smtClean="0">
                <a:solidFill>
                  <a:srgbClr val="08169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8169C"/>
                </a:solidFill>
                <a:latin typeface="Times New Roman" pitchFamily="18" charset="0"/>
                <a:cs typeface="Times New Roman" pitchFamily="18" charset="0"/>
              </a:rPr>
              <a:t>управления образования</a:t>
            </a:r>
            <a:br>
              <a:rPr lang="ru-RU" sz="2000" b="1" dirty="0" smtClean="0">
                <a:solidFill>
                  <a:srgbClr val="08169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5E0253"/>
                </a:solidFill>
                <a:latin typeface="Times New Roman" pitchFamily="18" charset="0"/>
                <a:cs typeface="Times New Roman" pitchFamily="18" charset="0"/>
              </a:rPr>
              <a:t>Айнетдинова Ирина Геннадьевна</a:t>
            </a:r>
          </a:p>
        </p:txBody>
      </p:sp>
      <p:sp>
        <p:nvSpPr>
          <p:cNvPr id="9" name="Заголовок 7"/>
          <p:cNvSpPr txBox="1">
            <a:spLocks/>
          </p:cNvSpPr>
          <p:nvPr/>
        </p:nvSpPr>
        <p:spPr>
          <a:xfrm>
            <a:off x="366682" y="857232"/>
            <a:ext cx="8572560" cy="1714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5E025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E025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«</a:t>
            </a:r>
            <a:r>
              <a:rPr lang="ru-RU" sz="3200" b="1" dirty="0" smtClean="0">
                <a:solidFill>
                  <a:srgbClr val="5E0253"/>
                </a:solidFill>
              </a:rPr>
              <a:t>О результатах участия во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dirty="0" smtClean="0">
                <a:solidFill>
                  <a:srgbClr val="5E0253"/>
                </a:solidFill>
              </a:rPr>
              <a:t>Всероссийской олимпиаде школьников</a:t>
            </a:r>
            <a:endParaRPr lang="ru-RU" sz="3200" dirty="0" smtClean="0">
              <a:solidFill>
                <a:srgbClr val="5E0253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5E0253"/>
                </a:solidFill>
              </a:rPr>
              <a:t> в </a:t>
            </a:r>
            <a:r>
              <a:rPr lang="ru-RU" sz="3200" b="1" dirty="0" smtClean="0">
                <a:solidFill>
                  <a:srgbClr val="5E0253"/>
                </a:solidFill>
              </a:rPr>
              <a:t>2018 </a:t>
            </a:r>
            <a:r>
              <a:rPr lang="ru-RU" sz="3200" b="1" dirty="0" smtClean="0">
                <a:solidFill>
                  <a:srgbClr val="5E0253"/>
                </a:solidFill>
              </a:rPr>
              <a:t>– </a:t>
            </a:r>
            <a:r>
              <a:rPr lang="ru-RU" sz="3200" b="1" dirty="0" smtClean="0">
                <a:solidFill>
                  <a:srgbClr val="5E0253"/>
                </a:solidFill>
              </a:rPr>
              <a:t>2019 </a:t>
            </a:r>
            <a:r>
              <a:rPr lang="ru-RU" sz="3200" b="1" dirty="0" smtClean="0">
                <a:solidFill>
                  <a:srgbClr val="5E0253"/>
                </a:solidFill>
              </a:rPr>
              <a:t>году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E0253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»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5E0253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3" name="Picture 2" descr="C:\Users\user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2857496"/>
            <a:ext cx="3929090" cy="33575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 flipH="1" flipV="1">
            <a:off x="0" y="0"/>
            <a:ext cx="9144000" cy="6858000"/>
            <a:chOff x="0" y="0"/>
            <a:chExt cx="9144000" cy="6858000"/>
          </a:xfrm>
        </p:grpSpPr>
        <p:sp>
          <p:nvSpPr>
            <p:cNvPr id="4" name="Прямоугольный треугольник 3"/>
            <p:cNvSpPr/>
            <p:nvPr/>
          </p:nvSpPr>
          <p:spPr>
            <a:xfrm rot="5400000" flipH="1" flipV="1">
              <a:off x="5286388" y="3000388"/>
              <a:ext cx="6858000" cy="857224"/>
            </a:xfrm>
            <a:prstGeom prst="rtTriangle">
              <a:avLst/>
            </a:prstGeom>
            <a:solidFill>
              <a:srgbClr val="009900">
                <a:alpha val="8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ый треугольник 4"/>
            <p:cNvSpPr/>
            <p:nvPr/>
          </p:nvSpPr>
          <p:spPr>
            <a:xfrm flipH="1">
              <a:off x="0" y="6000768"/>
              <a:ext cx="9144000" cy="857232"/>
            </a:xfrm>
            <a:prstGeom prst="rtTriangle">
              <a:avLst/>
            </a:prstGeom>
            <a:solidFill>
              <a:srgbClr val="3333FF">
                <a:alpha val="8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6" name="Picture 2" descr="&amp;Pcy;&amp;ocy;&amp;rcy;&amp;tcy;&amp;acy;&amp;lcy;:&amp;YUcy;&amp;gcy;&amp;rcy;&amp;acy; - &amp;Vcy;&amp;icy;&amp;kcy;&amp;icy;&amp;pcy;&amp;iecy;&amp;dcy;&amp;icy;&amp;ya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142852"/>
            <a:ext cx="1102186" cy="1143008"/>
          </a:xfrm>
          <a:prstGeom prst="rect">
            <a:avLst/>
          </a:prstGeom>
          <a:noFill/>
        </p:spPr>
      </p:pic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785786" y="2143116"/>
            <a:ext cx="7772400" cy="1470025"/>
          </a:xfrm>
        </p:spPr>
        <p:txBody>
          <a:bodyPr>
            <a:noAutofit/>
          </a:bodyPr>
          <a:lstStyle/>
          <a:p>
            <a:pPr lvl="0" algn="l"/>
            <a:r>
              <a:rPr lang="ru-RU" sz="1800" b="1" dirty="0" smtClean="0">
                <a:solidFill>
                  <a:srgbClr val="FF0000"/>
                </a:solidFill>
              </a:rPr>
              <a:t/>
            </a:r>
            <a:br>
              <a:rPr lang="ru-RU" sz="1800" b="1" dirty="0" smtClean="0">
                <a:solidFill>
                  <a:srgbClr val="FF0000"/>
                </a:solidFill>
              </a:rPr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>
              <a:solidFill>
                <a:srgbClr val="7030A0"/>
              </a:solidFill>
            </a:endParaRPr>
          </a:p>
        </p:txBody>
      </p:sp>
      <p:sp>
        <p:nvSpPr>
          <p:cNvPr id="12" name="Подзаголовок 11"/>
          <p:cNvSpPr>
            <a:spLocks noGrp="1"/>
          </p:cNvSpPr>
          <p:nvPr>
            <p:ph type="subTitle" idx="1"/>
          </p:nvPr>
        </p:nvSpPr>
        <p:spPr>
          <a:xfrm>
            <a:off x="714348" y="642918"/>
            <a:ext cx="7929618" cy="5500726"/>
          </a:xfrm>
        </p:spPr>
        <p:txBody>
          <a:bodyPr>
            <a:normAutofit/>
          </a:bodyPr>
          <a:lstStyle/>
          <a:p>
            <a:pPr lvl="0"/>
            <a:endParaRPr lang="ru-RU" sz="96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96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9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642910" y="500042"/>
            <a:ext cx="8143932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6725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5E025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Руководителям образовательных организаций: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5E0253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667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2440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рассмотреть возможность организации сотрудничества с ВУЗами;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2440D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667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2440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обеспечить с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2440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01.09.19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2440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г. во всех школах углубленное изучение одного или нескольких предметов (или профильное обучение);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2440D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667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2440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разработать в срок до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2440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01.03.2019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2440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года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2440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комплекс мер на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2440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2019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2440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год по работе с детьми продвинутого уровня;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2440D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667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2440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обеспечить организацию педагогами разбора олимпиадных заданий школьного и муниципального этапов  олимпиады с учащимися в срок до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2440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01.03.2019;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2440D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667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2440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разработать программы педагогов и психологов, работающих с одаренными детьми;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2440D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667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2440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продолжить работу по организации дистанционного обучения детей;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2440D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6672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2440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создавать  условия  для  включения учеников в  разнообразную  проектно-исследовательскую деятельность, в том числе через научные общества учащихся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2440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000" b="1" i="1" dirty="0" smtClean="0">
                <a:solidFill>
                  <a:srgbClr val="5E0253"/>
                </a:solidFill>
                <a:latin typeface="Times New Roman" pitchFamily="18" charset="0"/>
                <a:cs typeface="Times New Roman" pitchFamily="18" charset="0"/>
              </a:rPr>
              <a:t>Управлению образования:</a:t>
            </a:r>
            <a:endParaRPr lang="ru-RU" sz="2000" dirty="0" smtClean="0">
              <a:solidFill>
                <a:srgbClr val="5E0253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000" dirty="0" smtClean="0">
                <a:solidFill>
                  <a:srgbClr val="02440D"/>
                </a:solidFill>
                <a:latin typeface="Times New Roman" pitchFamily="18" charset="0"/>
                <a:cs typeface="Times New Roman" pitchFamily="18" charset="0"/>
              </a:rPr>
              <a:t>Продолжить работу по организации тематических предметных смен в рамках Интеллектуальной школы и Творческой лаборатории «Таланты </a:t>
            </a:r>
            <a:r>
              <a:rPr lang="ru-RU" sz="2000" dirty="0" err="1" smtClean="0">
                <a:solidFill>
                  <a:srgbClr val="02440D"/>
                </a:solidFill>
                <a:latin typeface="Times New Roman" pitchFamily="18" charset="0"/>
                <a:cs typeface="Times New Roman" pitchFamily="18" charset="0"/>
              </a:rPr>
              <a:t>Конды</a:t>
            </a:r>
            <a:r>
              <a:rPr lang="ru-RU" sz="2000" dirty="0" smtClean="0">
                <a:solidFill>
                  <a:srgbClr val="02440D"/>
                </a:solidFill>
                <a:latin typeface="Times New Roman" pitchFamily="18" charset="0"/>
                <a:cs typeface="Times New Roman" pitchFamily="18" charset="0"/>
              </a:rPr>
              <a:t>» на базе лагеря «Юбилейный».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2440D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 flipH="1" flipV="1">
            <a:off x="0" y="0"/>
            <a:ext cx="9144000" cy="6858000"/>
            <a:chOff x="0" y="0"/>
            <a:chExt cx="9144000" cy="6858000"/>
          </a:xfrm>
        </p:grpSpPr>
        <p:sp>
          <p:nvSpPr>
            <p:cNvPr id="4" name="Прямоугольный треугольник 3"/>
            <p:cNvSpPr/>
            <p:nvPr/>
          </p:nvSpPr>
          <p:spPr>
            <a:xfrm rot="5400000" flipH="1" flipV="1">
              <a:off x="5286388" y="3000388"/>
              <a:ext cx="6858000" cy="857224"/>
            </a:xfrm>
            <a:prstGeom prst="rtTriangle">
              <a:avLst/>
            </a:prstGeom>
            <a:solidFill>
              <a:srgbClr val="009900">
                <a:alpha val="8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ый треугольник 4"/>
            <p:cNvSpPr/>
            <p:nvPr/>
          </p:nvSpPr>
          <p:spPr>
            <a:xfrm flipH="1">
              <a:off x="0" y="6000768"/>
              <a:ext cx="9144000" cy="857232"/>
            </a:xfrm>
            <a:prstGeom prst="rtTriangle">
              <a:avLst/>
            </a:prstGeom>
            <a:solidFill>
              <a:srgbClr val="3333FF">
                <a:alpha val="8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6" name="Picture 2" descr="&amp;Pcy;&amp;ocy;&amp;rcy;&amp;tcy;&amp;acy;&amp;lcy;:&amp;YUcy;&amp;gcy;&amp;rcy;&amp;acy; - &amp;Vcy;&amp;icy;&amp;kcy;&amp;icy;&amp;pcy;&amp;iecy;&amp;dcy;&amp;icy;&amp;ya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142852"/>
            <a:ext cx="1102186" cy="1143008"/>
          </a:xfrm>
          <a:prstGeom prst="rect">
            <a:avLst/>
          </a:prstGeom>
          <a:noFill/>
        </p:spPr>
      </p:pic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785786" y="2143116"/>
            <a:ext cx="7772400" cy="1470025"/>
          </a:xfrm>
        </p:spPr>
        <p:txBody>
          <a:bodyPr>
            <a:noAutofit/>
          </a:bodyPr>
          <a:lstStyle/>
          <a:p>
            <a:pPr lvl="0" algn="l"/>
            <a:r>
              <a:rPr lang="ru-RU" sz="1800" b="1" dirty="0" smtClean="0">
                <a:solidFill>
                  <a:srgbClr val="FF0000"/>
                </a:solidFill>
              </a:rPr>
              <a:t/>
            </a:r>
            <a:br>
              <a:rPr lang="ru-RU" sz="1800" b="1" dirty="0" smtClean="0">
                <a:solidFill>
                  <a:srgbClr val="FF0000"/>
                </a:solidFill>
              </a:rPr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>
              <a:solidFill>
                <a:srgbClr val="7030A0"/>
              </a:solidFill>
            </a:endParaRPr>
          </a:p>
        </p:txBody>
      </p:sp>
      <p:sp>
        <p:nvSpPr>
          <p:cNvPr id="12" name="Подзаголовок 11"/>
          <p:cNvSpPr>
            <a:spLocks noGrp="1"/>
          </p:cNvSpPr>
          <p:nvPr>
            <p:ph type="subTitle" idx="1"/>
          </p:nvPr>
        </p:nvSpPr>
        <p:spPr>
          <a:xfrm>
            <a:off x="714348" y="428604"/>
            <a:ext cx="7715304" cy="5929354"/>
          </a:xfrm>
        </p:spPr>
        <p:txBody>
          <a:bodyPr>
            <a:normAutofit fontScale="92500" lnSpcReduction="20000"/>
          </a:bodyPr>
          <a:lstStyle/>
          <a:p>
            <a:endParaRPr lang="ru-RU" sz="7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Благодарю за внимание!</a:t>
            </a:r>
            <a:endParaRPr lang="ru-RU" sz="8000" b="1" dirty="0" smtClean="0">
              <a:solidFill>
                <a:srgbClr val="08169C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96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9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3" name="Picture 1" descr="C:\Users\user\Desktop\emblema_fizik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3571876"/>
            <a:ext cx="3100366" cy="2286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 flipH="1" flipV="1">
            <a:off x="0" y="0"/>
            <a:ext cx="9144000" cy="6858000"/>
            <a:chOff x="0" y="0"/>
            <a:chExt cx="9144000" cy="6858000"/>
          </a:xfrm>
        </p:grpSpPr>
        <p:sp>
          <p:nvSpPr>
            <p:cNvPr id="4" name="Прямоугольный треугольник 3"/>
            <p:cNvSpPr/>
            <p:nvPr/>
          </p:nvSpPr>
          <p:spPr>
            <a:xfrm rot="5400000" flipH="1" flipV="1">
              <a:off x="5286388" y="3000388"/>
              <a:ext cx="6858000" cy="857224"/>
            </a:xfrm>
            <a:prstGeom prst="rtTriangle">
              <a:avLst/>
            </a:prstGeom>
            <a:solidFill>
              <a:srgbClr val="009900">
                <a:alpha val="8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ый треугольник 4"/>
            <p:cNvSpPr/>
            <p:nvPr/>
          </p:nvSpPr>
          <p:spPr>
            <a:xfrm flipH="1">
              <a:off x="0" y="6000768"/>
              <a:ext cx="9144000" cy="857232"/>
            </a:xfrm>
            <a:prstGeom prst="rtTriangle">
              <a:avLst/>
            </a:prstGeom>
            <a:solidFill>
              <a:srgbClr val="3333FF">
                <a:alpha val="8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785786" y="2143116"/>
            <a:ext cx="7772400" cy="1470025"/>
          </a:xfrm>
        </p:spPr>
        <p:txBody>
          <a:bodyPr>
            <a:noAutofit/>
          </a:bodyPr>
          <a:lstStyle/>
          <a:p>
            <a:pPr lvl="0" algn="l"/>
            <a:r>
              <a:rPr lang="ru-RU" sz="1800" b="1" dirty="0" smtClean="0">
                <a:solidFill>
                  <a:srgbClr val="FF0000"/>
                </a:solidFill>
              </a:rPr>
              <a:t/>
            </a:r>
            <a:br>
              <a:rPr lang="ru-RU" sz="1800" b="1" dirty="0" smtClean="0">
                <a:solidFill>
                  <a:srgbClr val="FF0000"/>
                </a:solidFill>
              </a:rPr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>
              <a:solidFill>
                <a:srgbClr val="7030A0"/>
              </a:solidFill>
            </a:endParaRPr>
          </a:p>
        </p:txBody>
      </p:sp>
      <p:sp>
        <p:nvSpPr>
          <p:cNvPr id="12" name="Подзаголовок 11"/>
          <p:cNvSpPr>
            <a:spLocks noGrp="1"/>
          </p:cNvSpPr>
          <p:nvPr>
            <p:ph type="subTitle" idx="1"/>
          </p:nvPr>
        </p:nvSpPr>
        <p:spPr>
          <a:xfrm>
            <a:off x="714348" y="785794"/>
            <a:ext cx="6500858" cy="5500726"/>
          </a:xfrm>
        </p:spPr>
        <p:txBody>
          <a:bodyPr>
            <a:normAutofit fontScale="40000" lnSpcReduction="20000"/>
          </a:bodyPr>
          <a:lstStyle/>
          <a:p>
            <a:pPr algn="just"/>
            <a:r>
              <a:rPr lang="ru-RU" sz="2800" b="1" i="1" dirty="0" smtClean="0"/>
              <a:t> </a:t>
            </a:r>
            <a:endParaRPr lang="ru-RU" sz="2800" dirty="0" smtClean="0"/>
          </a:p>
          <a:p>
            <a:pPr algn="just"/>
            <a:r>
              <a:rPr lang="ru-RU" sz="7000" dirty="0" smtClean="0">
                <a:solidFill>
                  <a:srgbClr val="02440D"/>
                </a:solidFill>
              </a:rPr>
              <a:t>Порядок проведения Всероссийской олимпиады школьников, утвержденный приказом Министерства образования и науки РФ от 18.11.2013 года №1252 (с </a:t>
            </a:r>
            <a:r>
              <a:rPr lang="ru-RU" sz="7000" dirty="0" err="1" smtClean="0">
                <a:solidFill>
                  <a:srgbClr val="02440D"/>
                </a:solidFill>
              </a:rPr>
              <a:t>изм</a:t>
            </a:r>
            <a:r>
              <a:rPr lang="ru-RU" sz="7000" dirty="0" smtClean="0">
                <a:solidFill>
                  <a:srgbClr val="02440D"/>
                </a:solidFill>
              </a:rPr>
              <a:t>. от 17.03.2015 </a:t>
            </a:r>
            <a:r>
              <a:rPr lang="ru-RU" sz="7000" dirty="0" smtClean="0">
                <a:solidFill>
                  <a:srgbClr val="02440D"/>
                </a:solidFill>
                <a:hlinkClick r:id="rId2"/>
              </a:rPr>
              <a:t>№ 249</a:t>
            </a:r>
            <a:r>
              <a:rPr lang="ru-RU" sz="7000" dirty="0" smtClean="0">
                <a:solidFill>
                  <a:srgbClr val="02440D"/>
                </a:solidFill>
              </a:rPr>
              <a:t>, от 17.12.2015 </a:t>
            </a:r>
            <a:r>
              <a:rPr lang="ru-RU" sz="7000" dirty="0" smtClean="0">
                <a:solidFill>
                  <a:srgbClr val="02440D"/>
                </a:solidFill>
                <a:hlinkClick r:id="rId3"/>
              </a:rPr>
              <a:t>№ 1488</a:t>
            </a:r>
            <a:r>
              <a:rPr lang="ru-RU" sz="7000" dirty="0" smtClean="0">
                <a:solidFill>
                  <a:srgbClr val="02440D"/>
                </a:solidFill>
              </a:rPr>
              <a:t>, от 17.11.2016 </a:t>
            </a:r>
            <a:r>
              <a:rPr lang="ru-RU" sz="7000" u="sng" dirty="0" smtClean="0">
                <a:solidFill>
                  <a:srgbClr val="02440D"/>
                </a:solidFill>
                <a:hlinkClick r:id="rId4"/>
              </a:rPr>
              <a:t>№ 1435</a:t>
            </a:r>
            <a:r>
              <a:rPr lang="ru-RU" sz="7000" dirty="0" smtClean="0">
                <a:solidFill>
                  <a:srgbClr val="02440D"/>
                </a:solidFill>
              </a:rPr>
              <a:t>). </a:t>
            </a:r>
          </a:p>
          <a:p>
            <a:pPr algn="l"/>
            <a:endParaRPr lang="ru-RU" sz="6700" b="1" i="1" dirty="0" smtClean="0">
              <a:solidFill>
                <a:srgbClr val="C00000"/>
              </a:solidFill>
            </a:endParaRPr>
          </a:p>
          <a:p>
            <a:pPr algn="l"/>
            <a:r>
              <a:rPr lang="ru-RU" sz="6700" b="1" i="1" dirty="0" smtClean="0">
                <a:solidFill>
                  <a:srgbClr val="C00000"/>
                </a:solidFill>
              </a:rPr>
              <a:t>Цели и задачи  олимпиады:</a:t>
            </a:r>
            <a:r>
              <a:rPr lang="ru-RU" sz="6700" dirty="0" smtClean="0">
                <a:solidFill>
                  <a:srgbClr val="C00000"/>
                </a:solidFill>
              </a:rPr>
              <a:t> </a:t>
            </a:r>
          </a:p>
          <a:p>
            <a:pPr algn="l"/>
            <a:r>
              <a:rPr lang="ru-RU" sz="6700" dirty="0" smtClean="0">
                <a:solidFill>
                  <a:srgbClr val="08169C"/>
                </a:solidFill>
                <a:latin typeface="Times New Roman" pitchFamily="18" charset="0"/>
                <a:cs typeface="Times New Roman" pitchFamily="18" charset="0"/>
              </a:rPr>
              <a:t>- выявление и развитие у обучающихся творческих способностей и интереса к научно-исследовательской деятельности; </a:t>
            </a:r>
          </a:p>
          <a:p>
            <a:pPr algn="l"/>
            <a:r>
              <a:rPr lang="ru-RU" sz="6700" dirty="0" smtClean="0">
                <a:solidFill>
                  <a:srgbClr val="08169C"/>
                </a:solidFill>
                <a:latin typeface="Times New Roman" pitchFamily="18" charset="0"/>
                <a:cs typeface="Times New Roman" pitchFamily="18" charset="0"/>
              </a:rPr>
              <a:t>- пропаганда научных знаний;</a:t>
            </a:r>
          </a:p>
          <a:p>
            <a:pPr algn="l"/>
            <a:r>
              <a:rPr lang="ru-RU" sz="6700" dirty="0" smtClean="0">
                <a:solidFill>
                  <a:srgbClr val="08169C"/>
                </a:solidFill>
                <a:latin typeface="Times New Roman" pitchFamily="18" charset="0"/>
                <a:cs typeface="Times New Roman" pitchFamily="18" charset="0"/>
              </a:rPr>
              <a:t>- создание необходимых условий для поддержки одаренных детей</a:t>
            </a:r>
          </a:p>
        </p:txBody>
      </p:sp>
      <p:pic>
        <p:nvPicPr>
          <p:cNvPr id="15" name="Picture 2" descr="C:\Users\user\Desktop\olimp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29454" y="0"/>
            <a:ext cx="2214546" cy="2214554"/>
          </a:xfrm>
          <a:prstGeom prst="rect">
            <a:avLst/>
          </a:prstGeom>
          <a:noFill/>
        </p:spPr>
      </p:pic>
      <p:pic>
        <p:nvPicPr>
          <p:cNvPr id="16" name="Picture 2" descr="C:\Documents and Settings\021905\Рабочий стол\0f8ce7588abe052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48500" y="4214818"/>
            <a:ext cx="2095500" cy="24288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 flipH="1" flipV="1">
            <a:off x="0" y="0"/>
            <a:ext cx="9144000" cy="6858000"/>
            <a:chOff x="0" y="0"/>
            <a:chExt cx="9144000" cy="6858000"/>
          </a:xfrm>
        </p:grpSpPr>
        <p:sp>
          <p:nvSpPr>
            <p:cNvPr id="4" name="Прямоугольный треугольник 3"/>
            <p:cNvSpPr/>
            <p:nvPr/>
          </p:nvSpPr>
          <p:spPr>
            <a:xfrm rot="5400000" flipH="1" flipV="1">
              <a:off x="5286388" y="3000388"/>
              <a:ext cx="6858000" cy="857224"/>
            </a:xfrm>
            <a:prstGeom prst="rtTriangle">
              <a:avLst/>
            </a:prstGeom>
            <a:solidFill>
              <a:srgbClr val="009900">
                <a:alpha val="8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ый треугольник 4"/>
            <p:cNvSpPr/>
            <p:nvPr/>
          </p:nvSpPr>
          <p:spPr>
            <a:xfrm flipH="1">
              <a:off x="0" y="6000768"/>
              <a:ext cx="9144000" cy="857232"/>
            </a:xfrm>
            <a:prstGeom prst="rtTriangle">
              <a:avLst/>
            </a:prstGeom>
            <a:solidFill>
              <a:srgbClr val="3333FF">
                <a:alpha val="8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6" name="Picture 2" descr="&amp;Pcy;&amp;ocy;&amp;rcy;&amp;tcy;&amp;acy;&amp;lcy;:&amp;YUcy;&amp;gcy;&amp;rcy;&amp;acy; - &amp;Vcy;&amp;icy;&amp;kcy;&amp;icy;&amp;pcy;&amp;iecy;&amp;dcy;&amp;icy;&amp;ya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142852"/>
            <a:ext cx="1102186" cy="1143008"/>
          </a:xfrm>
          <a:prstGeom prst="rect">
            <a:avLst/>
          </a:prstGeom>
          <a:noFill/>
        </p:spPr>
      </p:pic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785786" y="2143116"/>
            <a:ext cx="7772400" cy="1470025"/>
          </a:xfrm>
        </p:spPr>
        <p:txBody>
          <a:bodyPr>
            <a:noAutofit/>
          </a:bodyPr>
          <a:lstStyle/>
          <a:p>
            <a:pPr lvl="0" algn="l"/>
            <a:r>
              <a:rPr lang="ru-RU" sz="1800" b="1" dirty="0" smtClean="0">
                <a:solidFill>
                  <a:srgbClr val="FF0000"/>
                </a:solidFill>
              </a:rPr>
              <a:t/>
            </a:r>
            <a:br>
              <a:rPr lang="ru-RU" sz="1800" b="1" dirty="0" smtClean="0">
                <a:solidFill>
                  <a:srgbClr val="FF0000"/>
                </a:solidFill>
              </a:rPr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>
              <a:solidFill>
                <a:srgbClr val="7030A0"/>
              </a:solidFill>
            </a:endParaRPr>
          </a:p>
        </p:txBody>
      </p:sp>
      <p:sp>
        <p:nvSpPr>
          <p:cNvPr id="12" name="Подзаголовок 11"/>
          <p:cNvSpPr>
            <a:spLocks noGrp="1"/>
          </p:cNvSpPr>
          <p:nvPr>
            <p:ph type="subTitle" idx="1"/>
          </p:nvPr>
        </p:nvSpPr>
        <p:spPr>
          <a:xfrm>
            <a:off x="285720" y="642918"/>
            <a:ext cx="8501122" cy="5857916"/>
          </a:xfrm>
        </p:spPr>
        <p:txBody>
          <a:bodyPr>
            <a:normAutofit/>
          </a:bodyPr>
          <a:lstStyle/>
          <a:p>
            <a:pPr lvl="0"/>
            <a:endParaRPr lang="ru-RU" sz="96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96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9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642910" y="642918"/>
          <a:ext cx="8143932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 flipH="1" flipV="1">
            <a:off x="0" y="0"/>
            <a:ext cx="9144000" cy="6858000"/>
            <a:chOff x="0" y="0"/>
            <a:chExt cx="9144000" cy="6858000"/>
          </a:xfrm>
        </p:grpSpPr>
        <p:sp>
          <p:nvSpPr>
            <p:cNvPr id="4" name="Прямоугольный треугольник 3"/>
            <p:cNvSpPr/>
            <p:nvPr/>
          </p:nvSpPr>
          <p:spPr>
            <a:xfrm rot="5400000" flipH="1" flipV="1">
              <a:off x="5286388" y="3000388"/>
              <a:ext cx="6858000" cy="857224"/>
            </a:xfrm>
            <a:prstGeom prst="rtTriangle">
              <a:avLst/>
            </a:prstGeom>
            <a:solidFill>
              <a:srgbClr val="009900">
                <a:alpha val="8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ый треугольник 4"/>
            <p:cNvSpPr/>
            <p:nvPr/>
          </p:nvSpPr>
          <p:spPr>
            <a:xfrm flipH="1">
              <a:off x="0" y="6000768"/>
              <a:ext cx="9144000" cy="857232"/>
            </a:xfrm>
            <a:prstGeom prst="rtTriangle">
              <a:avLst/>
            </a:prstGeom>
            <a:solidFill>
              <a:srgbClr val="3333FF">
                <a:alpha val="8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6" name="Picture 2" descr="&amp;Pcy;&amp;ocy;&amp;rcy;&amp;tcy;&amp;acy;&amp;lcy;:&amp;YUcy;&amp;gcy;&amp;rcy;&amp;acy; - &amp;Vcy;&amp;icy;&amp;kcy;&amp;icy;&amp;pcy;&amp;iecy;&amp;dcy;&amp;icy;&amp;ya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142852"/>
            <a:ext cx="1102186" cy="1143008"/>
          </a:xfrm>
          <a:prstGeom prst="rect">
            <a:avLst/>
          </a:prstGeom>
          <a:noFill/>
        </p:spPr>
      </p:pic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785786" y="2143116"/>
            <a:ext cx="7772400" cy="1470025"/>
          </a:xfrm>
        </p:spPr>
        <p:txBody>
          <a:bodyPr>
            <a:noAutofit/>
          </a:bodyPr>
          <a:lstStyle/>
          <a:p>
            <a:pPr lvl="0" algn="l"/>
            <a:r>
              <a:rPr lang="ru-RU" sz="1800" b="1" dirty="0" smtClean="0">
                <a:solidFill>
                  <a:srgbClr val="FF0000"/>
                </a:solidFill>
              </a:rPr>
              <a:t/>
            </a:r>
            <a:br>
              <a:rPr lang="ru-RU" sz="1800" b="1" dirty="0" smtClean="0">
                <a:solidFill>
                  <a:srgbClr val="FF0000"/>
                </a:solidFill>
              </a:rPr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>
              <a:solidFill>
                <a:srgbClr val="7030A0"/>
              </a:solidFill>
            </a:endParaRPr>
          </a:p>
        </p:txBody>
      </p:sp>
      <p:sp>
        <p:nvSpPr>
          <p:cNvPr id="12" name="Подзаголовок 11"/>
          <p:cNvSpPr>
            <a:spLocks noGrp="1"/>
          </p:cNvSpPr>
          <p:nvPr>
            <p:ph type="subTitle" idx="1"/>
          </p:nvPr>
        </p:nvSpPr>
        <p:spPr>
          <a:xfrm>
            <a:off x="285720" y="642918"/>
            <a:ext cx="8501122" cy="5857916"/>
          </a:xfrm>
        </p:spPr>
        <p:txBody>
          <a:bodyPr>
            <a:normAutofit/>
          </a:bodyPr>
          <a:lstStyle/>
          <a:p>
            <a:pPr lvl="0"/>
            <a:endParaRPr lang="ru-RU" sz="96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96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9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1000100" y="785794"/>
          <a:ext cx="7786774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 flipH="1" flipV="1">
            <a:off x="0" y="0"/>
            <a:ext cx="9144000" cy="6858000"/>
            <a:chOff x="0" y="0"/>
            <a:chExt cx="9144000" cy="6858000"/>
          </a:xfrm>
        </p:grpSpPr>
        <p:sp>
          <p:nvSpPr>
            <p:cNvPr id="4" name="Прямоугольный треугольник 3"/>
            <p:cNvSpPr/>
            <p:nvPr/>
          </p:nvSpPr>
          <p:spPr>
            <a:xfrm rot="5400000" flipH="1" flipV="1">
              <a:off x="5286388" y="3000388"/>
              <a:ext cx="6858000" cy="857224"/>
            </a:xfrm>
            <a:prstGeom prst="rtTriangle">
              <a:avLst/>
            </a:prstGeom>
            <a:solidFill>
              <a:srgbClr val="009900">
                <a:alpha val="8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ый треугольник 4"/>
            <p:cNvSpPr/>
            <p:nvPr/>
          </p:nvSpPr>
          <p:spPr>
            <a:xfrm flipH="1">
              <a:off x="0" y="6000768"/>
              <a:ext cx="9144000" cy="857232"/>
            </a:xfrm>
            <a:prstGeom prst="rtTriangle">
              <a:avLst/>
            </a:prstGeom>
            <a:solidFill>
              <a:srgbClr val="3333FF">
                <a:alpha val="8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l"/>
            <a:r>
              <a:rPr lang="ru-RU" sz="1800" b="1" dirty="0" smtClean="0">
                <a:solidFill>
                  <a:srgbClr val="FF0000"/>
                </a:solidFill>
              </a:rPr>
              <a:t/>
            </a:r>
            <a:br>
              <a:rPr lang="ru-RU" sz="1800" b="1" dirty="0" smtClean="0">
                <a:solidFill>
                  <a:srgbClr val="FF0000"/>
                </a:solidFill>
              </a:rPr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>
              <a:solidFill>
                <a:srgbClr val="7030A0"/>
              </a:solidFill>
            </a:endParaRPr>
          </a:p>
        </p:txBody>
      </p:sp>
      <p:graphicFrame>
        <p:nvGraphicFramePr>
          <p:cNvPr id="15" name="Содержимое 14"/>
          <p:cNvGraphicFramePr>
            <a:graphicFrameLocks noGrp="1"/>
          </p:cNvGraphicFramePr>
          <p:nvPr>
            <p:ph idx="1"/>
          </p:nvPr>
        </p:nvGraphicFramePr>
        <p:xfrm>
          <a:off x="500033" y="428605"/>
          <a:ext cx="8443914" cy="6204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98"/>
                <a:gridCol w="1428760"/>
                <a:gridCol w="1571636"/>
                <a:gridCol w="1784959"/>
                <a:gridCol w="2158361"/>
              </a:tblGrid>
              <a:tr h="8788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предмет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Кол-во участников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Средний % выполнения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Минимальный процент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Максимальный процент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00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8169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информатика</a:t>
                      </a:r>
                      <a:endParaRPr lang="ru-RU" sz="2000" b="1" dirty="0">
                        <a:solidFill>
                          <a:srgbClr val="08169C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8169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 b="1">
                        <a:solidFill>
                          <a:srgbClr val="08169C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8169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- 19,7 </a:t>
                      </a:r>
                      <a:endParaRPr lang="ru-RU" sz="1600" b="1">
                        <a:solidFill>
                          <a:srgbClr val="08169C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8169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+8 (МСОШ)</a:t>
                      </a:r>
                      <a:endParaRPr lang="ru-RU" sz="1600" b="1">
                        <a:solidFill>
                          <a:srgbClr val="08169C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8169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33,8% (МСОШ)</a:t>
                      </a:r>
                      <a:endParaRPr lang="ru-RU" sz="1600" b="1">
                        <a:solidFill>
                          <a:srgbClr val="08169C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00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2440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англ.язык</a:t>
                      </a:r>
                      <a:endParaRPr lang="ru-RU" sz="2000" b="1" dirty="0">
                        <a:solidFill>
                          <a:srgbClr val="02440D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2440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600" b="1" dirty="0">
                        <a:solidFill>
                          <a:srgbClr val="02440D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2440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-42,03</a:t>
                      </a:r>
                      <a:endParaRPr lang="ru-RU" sz="1600" b="1" dirty="0">
                        <a:solidFill>
                          <a:srgbClr val="02440D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2440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+23,3 (</a:t>
                      </a:r>
                      <a:r>
                        <a:rPr lang="ru-RU" sz="1600" b="1" dirty="0" err="1">
                          <a:solidFill>
                            <a:srgbClr val="02440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Морт.СОШ</a:t>
                      </a:r>
                      <a:r>
                        <a:rPr lang="ru-RU" sz="1600" b="1" dirty="0">
                          <a:solidFill>
                            <a:srgbClr val="02440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600" b="1" dirty="0">
                        <a:solidFill>
                          <a:srgbClr val="02440D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2440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66,2% (</a:t>
                      </a:r>
                      <a:r>
                        <a:rPr lang="ru-RU" sz="1600" b="1" dirty="0" err="1">
                          <a:solidFill>
                            <a:srgbClr val="02440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Морт.СОШ</a:t>
                      </a:r>
                      <a:r>
                        <a:rPr lang="ru-RU" sz="1600" b="1" dirty="0">
                          <a:solidFill>
                            <a:srgbClr val="02440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600" b="1" dirty="0">
                        <a:solidFill>
                          <a:srgbClr val="02440D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00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8169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биология</a:t>
                      </a:r>
                      <a:endParaRPr lang="ru-RU" sz="2000" b="1" dirty="0">
                        <a:solidFill>
                          <a:srgbClr val="08169C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8169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73</a:t>
                      </a:r>
                      <a:endParaRPr lang="ru-RU" sz="1600" b="1">
                        <a:solidFill>
                          <a:srgbClr val="08169C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8169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-36,5</a:t>
                      </a:r>
                      <a:endParaRPr lang="ru-RU" sz="1600" b="1">
                        <a:solidFill>
                          <a:srgbClr val="08169C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8169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-11,8 (Чант.СОШ)</a:t>
                      </a:r>
                      <a:endParaRPr lang="ru-RU" sz="1600" b="1">
                        <a:solidFill>
                          <a:srgbClr val="08169C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8169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92,1% (Морт.СОШ)</a:t>
                      </a:r>
                      <a:endParaRPr lang="ru-RU" sz="1600" b="1">
                        <a:solidFill>
                          <a:srgbClr val="08169C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00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2440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география</a:t>
                      </a:r>
                      <a:endParaRPr lang="ru-RU" sz="2000" b="1" dirty="0">
                        <a:solidFill>
                          <a:srgbClr val="02440D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2440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600" b="1" dirty="0">
                        <a:solidFill>
                          <a:srgbClr val="02440D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2440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+30,9</a:t>
                      </a:r>
                      <a:endParaRPr lang="ru-RU" sz="1600" b="1" dirty="0">
                        <a:solidFill>
                          <a:srgbClr val="02440D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2440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-1% (</a:t>
                      </a:r>
                      <a:r>
                        <a:rPr lang="ru-RU" sz="1600" b="1" dirty="0" err="1">
                          <a:solidFill>
                            <a:srgbClr val="02440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Шуг.СОШ</a:t>
                      </a:r>
                      <a:r>
                        <a:rPr lang="ru-RU" sz="1600" b="1" dirty="0">
                          <a:solidFill>
                            <a:srgbClr val="02440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600" b="1" dirty="0">
                        <a:solidFill>
                          <a:srgbClr val="02440D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2440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74% (</a:t>
                      </a:r>
                      <a:r>
                        <a:rPr lang="ru-RU" sz="1600" b="1" dirty="0" err="1">
                          <a:solidFill>
                            <a:srgbClr val="02440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Морт.СОШ</a:t>
                      </a:r>
                      <a:r>
                        <a:rPr lang="ru-RU" sz="1600" b="1" dirty="0">
                          <a:solidFill>
                            <a:srgbClr val="02440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600" b="1" dirty="0">
                        <a:solidFill>
                          <a:srgbClr val="02440D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051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8169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история</a:t>
                      </a:r>
                      <a:endParaRPr lang="ru-RU" sz="2000" b="1">
                        <a:solidFill>
                          <a:srgbClr val="08169C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8169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600" b="1">
                        <a:solidFill>
                          <a:srgbClr val="08169C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8169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-30,3</a:t>
                      </a:r>
                      <a:endParaRPr lang="ru-RU" sz="1600" b="1">
                        <a:solidFill>
                          <a:srgbClr val="08169C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8169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+10% (Шуг.СОШ)</a:t>
                      </a:r>
                      <a:endParaRPr lang="ru-RU" sz="1600" b="1">
                        <a:solidFill>
                          <a:srgbClr val="08169C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8169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76% (Полов.СОШ)</a:t>
                      </a:r>
                      <a:endParaRPr lang="ru-RU" sz="1600" b="1">
                        <a:solidFill>
                          <a:srgbClr val="08169C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401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2440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литература</a:t>
                      </a:r>
                      <a:endParaRPr lang="ru-RU" sz="2000" b="1" dirty="0">
                        <a:solidFill>
                          <a:srgbClr val="02440D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2440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</a:t>
                      </a:r>
                      <a:endParaRPr lang="ru-RU" sz="1600" b="1" dirty="0">
                        <a:solidFill>
                          <a:srgbClr val="02440D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2440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-20,5</a:t>
                      </a:r>
                      <a:endParaRPr lang="ru-RU" sz="1600" b="1" dirty="0">
                        <a:solidFill>
                          <a:srgbClr val="02440D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2440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=0%(</a:t>
                      </a:r>
                      <a:r>
                        <a:rPr lang="ru-RU" sz="1600" b="1" dirty="0" err="1">
                          <a:solidFill>
                            <a:srgbClr val="02440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Мулым.СОШ</a:t>
                      </a:r>
                      <a:r>
                        <a:rPr lang="ru-RU" sz="1600" b="1" dirty="0">
                          <a:solidFill>
                            <a:srgbClr val="02440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600" b="1" dirty="0" err="1">
                          <a:solidFill>
                            <a:srgbClr val="02440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Леуш.СОШ</a:t>
                      </a:r>
                      <a:r>
                        <a:rPr lang="ru-RU" sz="1600" b="1" dirty="0">
                          <a:solidFill>
                            <a:srgbClr val="02440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600" b="1" dirty="0" err="1">
                          <a:solidFill>
                            <a:srgbClr val="02440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Луг.СОШ</a:t>
                      </a:r>
                      <a:r>
                        <a:rPr lang="ru-RU" sz="1600" b="1" dirty="0">
                          <a:solidFill>
                            <a:srgbClr val="02440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600" b="1" dirty="0" err="1">
                          <a:solidFill>
                            <a:srgbClr val="02440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Юмас.СОШ</a:t>
                      </a:r>
                      <a:r>
                        <a:rPr lang="ru-RU" sz="1600" b="1" dirty="0">
                          <a:solidFill>
                            <a:srgbClr val="02440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600" b="1" dirty="0" err="1">
                          <a:solidFill>
                            <a:srgbClr val="02440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Уш.СОШ</a:t>
                      </a:r>
                      <a:r>
                        <a:rPr lang="ru-RU" sz="1600" b="1" dirty="0">
                          <a:solidFill>
                            <a:srgbClr val="02440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600" b="1" dirty="0">
                        <a:solidFill>
                          <a:srgbClr val="02440D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2440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70% (МСОШ)</a:t>
                      </a:r>
                      <a:endParaRPr lang="ru-RU" sz="1600" b="1" dirty="0">
                        <a:solidFill>
                          <a:srgbClr val="02440D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 flipH="1" flipV="1">
            <a:off x="0" y="0"/>
            <a:ext cx="9144000" cy="6858000"/>
            <a:chOff x="0" y="0"/>
            <a:chExt cx="9144000" cy="6858000"/>
          </a:xfrm>
        </p:grpSpPr>
        <p:sp>
          <p:nvSpPr>
            <p:cNvPr id="4" name="Прямоугольный треугольник 3"/>
            <p:cNvSpPr/>
            <p:nvPr/>
          </p:nvSpPr>
          <p:spPr>
            <a:xfrm rot="5400000" flipH="1" flipV="1">
              <a:off x="5286388" y="3000388"/>
              <a:ext cx="6858000" cy="857224"/>
            </a:xfrm>
            <a:prstGeom prst="rtTriangle">
              <a:avLst/>
            </a:prstGeom>
            <a:solidFill>
              <a:srgbClr val="009900">
                <a:alpha val="8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ый треугольник 4"/>
            <p:cNvSpPr/>
            <p:nvPr/>
          </p:nvSpPr>
          <p:spPr>
            <a:xfrm flipH="1">
              <a:off x="0" y="6000768"/>
              <a:ext cx="9144000" cy="857232"/>
            </a:xfrm>
            <a:prstGeom prst="rtTriangle">
              <a:avLst/>
            </a:prstGeom>
            <a:solidFill>
              <a:srgbClr val="3333FF">
                <a:alpha val="8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l"/>
            <a:r>
              <a:rPr lang="ru-RU" sz="1800" b="1" dirty="0" smtClean="0">
                <a:solidFill>
                  <a:srgbClr val="FF0000"/>
                </a:solidFill>
              </a:rPr>
              <a:t/>
            </a:r>
            <a:br>
              <a:rPr lang="ru-RU" sz="1800" b="1" dirty="0" smtClean="0">
                <a:solidFill>
                  <a:srgbClr val="FF0000"/>
                </a:solidFill>
              </a:rPr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>
              <a:solidFill>
                <a:srgbClr val="7030A0"/>
              </a:solidFill>
            </a:endParaRPr>
          </a:p>
        </p:txBody>
      </p:sp>
      <p:graphicFrame>
        <p:nvGraphicFramePr>
          <p:cNvPr id="15" name="Содержимое 14"/>
          <p:cNvGraphicFramePr>
            <a:graphicFrameLocks noGrp="1"/>
          </p:cNvGraphicFramePr>
          <p:nvPr>
            <p:ph idx="1"/>
          </p:nvPr>
        </p:nvGraphicFramePr>
        <p:xfrm>
          <a:off x="285720" y="214291"/>
          <a:ext cx="8658227" cy="5450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8274"/>
                <a:gridCol w="1465023"/>
                <a:gridCol w="1611525"/>
                <a:gridCol w="1830263"/>
                <a:gridCol w="2213142"/>
              </a:tblGrid>
              <a:tr h="9093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предмет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Кол-во участников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Средний % выполнения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Минимальный процент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Максимальный процент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053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8169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  <a:endParaRPr lang="ru-RU" sz="2000" b="1" dirty="0">
                        <a:solidFill>
                          <a:srgbClr val="08169C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8169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600" b="1" dirty="0">
                        <a:solidFill>
                          <a:srgbClr val="08169C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8169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-10,8</a:t>
                      </a:r>
                      <a:endParaRPr lang="ru-RU" sz="1600" b="1" dirty="0">
                        <a:solidFill>
                          <a:srgbClr val="08169C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8169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0% (</a:t>
                      </a:r>
                      <a:r>
                        <a:rPr lang="ru-RU" sz="1600" b="1" dirty="0" err="1">
                          <a:solidFill>
                            <a:srgbClr val="08169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Ягод.СОШ</a:t>
                      </a:r>
                      <a:r>
                        <a:rPr lang="ru-RU" sz="1600" b="1" dirty="0">
                          <a:solidFill>
                            <a:srgbClr val="08169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600" b="1" dirty="0" err="1">
                          <a:solidFill>
                            <a:srgbClr val="08169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Леуш.СОШ</a:t>
                      </a:r>
                      <a:r>
                        <a:rPr lang="ru-RU" sz="1600" b="1" dirty="0">
                          <a:solidFill>
                            <a:srgbClr val="08169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600" b="1" dirty="0" err="1">
                          <a:solidFill>
                            <a:srgbClr val="08169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Болч.СОШ</a:t>
                      </a:r>
                      <a:r>
                        <a:rPr lang="ru-RU" sz="1600" b="1" dirty="0">
                          <a:solidFill>
                            <a:srgbClr val="08169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600" b="1" dirty="0" err="1">
                          <a:solidFill>
                            <a:srgbClr val="08169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Конд.СОШ</a:t>
                      </a:r>
                      <a:r>
                        <a:rPr lang="ru-RU" sz="1600" b="1" dirty="0">
                          <a:solidFill>
                            <a:srgbClr val="08169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600" b="1" dirty="0" err="1">
                          <a:solidFill>
                            <a:srgbClr val="08169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Мул.СОШ</a:t>
                      </a:r>
                      <a:r>
                        <a:rPr lang="ru-RU" sz="1600" b="1" dirty="0">
                          <a:solidFill>
                            <a:srgbClr val="08169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600" b="1" dirty="0" err="1">
                          <a:solidFill>
                            <a:srgbClr val="08169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Шуг.СОШ</a:t>
                      </a:r>
                      <a:r>
                        <a:rPr lang="ru-RU" sz="1600" b="1" dirty="0">
                          <a:solidFill>
                            <a:srgbClr val="08169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600" b="1" dirty="0" err="1">
                          <a:solidFill>
                            <a:srgbClr val="08169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Алт.СОШ</a:t>
                      </a:r>
                      <a:r>
                        <a:rPr lang="ru-RU" sz="1600" b="1" dirty="0">
                          <a:solidFill>
                            <a:srgbClr val="08169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600" b="1" dirty="0" err="1">
                          <a:solidFill>
                            <a:srgbClr val="08169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Лугов.СОШ</a:t>
                      </a:r>
                      <a:r>
                        <a:rPr lang="ru-RU" sz="1600" b="1" dirty="0">
                          <a:solidFill>
                            <a:srgbClr val="08169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600" b="1" dirty="0">
                        <a:solidFill>
                          <a:srgbClr val="08169C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8169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60% (2Межд.СОШ)</a:t>
                      </a:r>
                      <a:endParaRPr lang="ru-RU" sz="1600" b="1" dirty="0">
                        <a:solidFill>
                          <a:srgbClr val="08169C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51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2440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Искусство (МХК)</a:t>
                      </a:r>
                      <a:endParaRPr lang="ru-RU" sz="2000" b="1" dirty="0">
                        <a:solidFill>
                          <a:srgbClr val="02440D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2440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 b="1" dirty="0">
                        <a:solidFill>
                          <a:srgbClr val="02440D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2440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+22,5</a:t>
                      </a:r>
                      <a:endParaRPr lang="ru-RU" sz="1600" b="1" dirty="0">
                        <a:solidFill>
                          <a:srgbClr val="02440D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2440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+10,8%  (</a:t>
                      </a:r>
                      <a:r>
                        <a:rPr lang="ru-RU" sz="1600" b="1" dirty="0" err="1">
                          <a:solidFill>
                            <a:srgbClr val="02440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Кум.СОШ</a:t>
                      </a:r>
                      <a:r>
                        <a:rPr lang="ru-RU" sz="1600" b="1" dirty="0">
                          <a:solidFill>
                            <a:srgbClr val="02440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600" b="1" dirty="0">
                        <a:solidFill>
                          <a:srgbClr val="02440D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2440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34,9% (</a:t>
                      </a:r>
                      <a:r>
                        <a:rPr lang="ru-RU" sz="1600" b="1" dirty="0" err="1">
                          <a:solidFill>
                            <a:srgbClr val="02440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Леуш.СОШ</a:t>
                      </a:r>
                      <a:r>
                        <a:rPr lang="ru-RU" sz="1600" b="1" dirty="0">
                          <a:solidFill>
                            <a:srgbClr val="02440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600" b="1" dirty="0">
                        <a:solidFill>
                          <a:srgbClr val="02440D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51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8169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Немецкий язык</a:t>
                      </a:r>
                      <a:endParaRPr lang="ru-RU" sz="2000" b="1" dirty="0">
                        <a:solidFill>
                          <a:srgbClr val="08169C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8169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600" b="1" dirty="0">
                        <a:solidFill>
                          <a:srgbClr val="08169C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8169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-30</a:t>
                      </a:r>
                      <a:endParaRPr lang="ru-RU" sz="1600" b="1" dirty="0">
                        <a:solidFill>
                          <a:srgbClr val="08169C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8169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-11,7% (</a:t>
                      </a:r>
                      <a:r>
                        <a:rPr lang="ru-RU" sz="1600" b="1" dirty="0" err="1">
                          <a:solidFill>
                            <a:srgbClr val="08169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Болч.СОШ</a:t>
                      </a:r>
                      <a:r>
                        <a:rPr lang="ru-RU" sz="1600" b="1" dirty="0">
                          <a:solidFill>
                            <a:srgbClr val="08169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600" b="1" dirty="0">
                        <a:solidFill>
                          <a:srgbClr val="08169C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8169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48,3% (</a:t>
                      </a:r>
                      <a:r>
                        <a:rPr lang="ru-RU" sz="1600" b="1" dirty="0" err="1">
                          <a:solidFill>
                            <a:srgbClr val="08169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Луг.СОШ</a:t>
                      </a:r>
                      <a:r>
                        <a:rPr lang="ru-RU" sz="1600" b="1" dirty="0">
                          <a:solidFill>
                            <a:srgbClr val="08169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600" b="1" dirty="0">
                        <a:solidFill>
                          <a:srgbClr val="08169C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51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2440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ОБЖ</a:t>
                      </a:r>
                      <a:endParaRPr lang="ru-RU" sz="2000" b="1" dirty="0">
                        <a:solidFill>
                          <a:srgbClr val="02440D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2440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lang="ru-RU" sz="1600" b="1" dirty="0">
                        <a:solidFill>
                          <a:srgbClr val="02440D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2440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-51</a:t>
                      </a:r>
                      <a:endParaRPr lang="ru-RU" sz="1600" b="1" dirty="0">
                        <a:solidFill>
                          <a:srgbClr val="02440D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2440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12,3%(</a:t>
                      </a:r>
                      <a:r>
                        <a:rPr lang="ru-RU" sz="1600" b="1" dirty="0" err="1">
                          <a:solidFill>
                            <a:srgbClr val="02440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Леуш.СОШ</a:t>
                      </a:r>
                      <a:r>
                        <a:rPr lang="ru-RU" sz="1600" b="1" dirty="0">
                          <a:solidFill>
                            <a:srgbClr val="02440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600" b="1" dirty="0">
                        <a:solidFill>
                          <a:srgbClr val="02440D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2440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75% (</a:t>
                      </a:r>
                      <a:r>
                        <a:rPr lang="ru-RU" sz="1600" b="1" dirty="0" err="1">
                          <a:solidFill>
                            <a:srgbClr val="02440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Межд.СОШ</a:t>
                      </a:r>
                      <a:r>
                        <a:rPr lang="ru-RU" sz="1600" b="1" dirty="0">
                          <a:solidFill>
                            <a:srgbClr val="02440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600" b="1" dirty="0">
                        <a:solidFill>
                          <a:srgbClr val="02440D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 flipH="1" flipV="1">
            <a:off x="0" y="0"/>
            <a:ext cx="9144000" cy="6858000"/>
            <a:chOff x="0" y="0"/>
            <a:chExt cx="9144000" cy="6858000"/>
          </a:xfrm>
        </p:grpSpPr>
        <p:sp>
          <p:nvSpPr>
            <p:cNvPr id="4" name="Прямоугольный треугольник 3"/>
            <p:cNvSpPr/>
            <p:nvPr/>
          </p:nvSpPr>
          <p:spPr>
            <a:xfrm rot="5400000" flipH="1" flipV="1">
              <a:off x="5286388" y="3000388"/>
              <a:ext cx="6858000" cy="857224"/>
            </a:xfrm>
            <a:prstGeom prst="rtTriangle">
              <a:avLst/>
            </a:prstGeom>
            <a:solidFill>
              <a:srgbClr val="009900">
                <a:alpha val="8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ый треугольник 4"/>
            <p:cNvSpPr/>
            <p:nvPr/>
          </p:nvSpPr>
          <p:spPr>
            <a:xfrm flipH="1">
              <a:off x="0" y="6000768"/>
              <a:ext cx="9144000" cy="857232"/>
            </a:xfrm>
            <a:prstGeom prst="rtTriangle">
              <a:avLst/>
            </a:prstGeom>
            <a:solidFill>
              <a:srgbClr val="3333FF">
                <a:alpha val="8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l"/>
            <a:r>
              <a:rPr lang="ru-RU" sz="1800" b="1" dirty="0" smtClean="0">
                <a:solidFill>
                  <a:srgbClr val="FF0000"/>
                </a:solidFill>
              </a:rPr>
              <a:t/>
            </a:r>
            <a:br>
              <a:rPr lang="ru-RU" sz="1800" b="1" dirty="0" smtClean="0">
                <a:solidFill>
                  <a:srgbClr val="FF0000"/>
                </a:solidFill>
              </a:rPr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>
              <a:solidFill>
                <a:srgbClr val="7030A0"/>
              </a:solidFill>
            </a:endParaRPr>
          </a:p>
        </p:txBody>
      </p:sp>
      <p:graphicFrame>
        <p:nvGraphicFramePr>
          <p:cNvPr id="15" name="Содержимое 14"/>
          <p:cNvGraphicFramePr>
            <a:graphicFrameLocks noGrp="1"/>
          </p:cNvGraphicFramePr>
          <p:nvPr>
            <p:ph idx="1"/>
          </p:nvPr>
        </p:nvGraphicFramePr>
        <p:xfrm>
          <a:off x="285720" y="214291"/>
          <a:ext cx="8658227" cy="54811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8274"/>
                <a:gridCol w="1465023"/>
                <a:gridCol w="1611525"/>
                <a:gridCol w="1830263"/>
                <a:gridCol w="2213142"/>
              </a:tblGrid>
              <a:tr h="9093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предмет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Кол-во участников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Средний % выполнения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Минимальный процент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Максимальный процент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37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8169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Обществознание</a:t>
                      </a:r>
                      <a:endParaRPr lang="ru-RU" sz="2000" b="1" dirty="0">
                        <a:solidFill>
                          <a:srgbClr val="08169C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8169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82</a:t>
                      </a:r>
                      <a:endParaRPr lang="ru-RU" sz="2000" b="1" dirty="0">
                        <a:solidFill>
                          <a:srgbClr val="08169C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8169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-28,8</a:t>
                      </a:r>
                      <a:endParaRPr lang="ru-RU" sz="2000" b="1" dirty="0">
                        <a:solidFill>
                          <a:srgbClr val="08169C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8169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-9,5% (Полов.СОШ)</a:t>
                      </a:r>
                      <a:endParaRPr lang="ru-RU" sz="2000" b="1">
                        <a:solidFill>
                          <a:srgbClr val="08169C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8169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62,5% (Морт.СОШ)</a:t>
                      </a:r>
                      <a:endParaRPr lang="ru-RU" sz="2000" b="1">
                        <a:solidFill>
                          <a:srgbClr val="08169C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29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2440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Право</a:t>
                      </a:r>
                      <a:endParaRPr lang="ru-RU" sz="2000" b="1" dirty="0">
                        <a:solidFill>
                          <a:srgbClr val="02440D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2440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2000" b="1" dirty="0">
                        <a:solidFill>
                          <a:srgbClr val="02440D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2440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-37,3</a:t>
                      </a:r>
                      <a:endParaRPr lang="ru-RU" sz="2000" b="1" dirty="0">
                        <a:solidFill>
                          <a:srgbClr val="02440D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2440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-1,8% (</a:t>
                      </a:r>
                      <a:r>
                        <a:rPr lang="ru-RU" sz="2000" b="1" dirty="0" err="1">
                          <a:solidFill>
                            <a:srgbClr val="02440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Леуш.СОШ</a:t>
                      </a:r>
                      <a:r>
                        <a:rPr lang="ru-RU" sz="2000" b="1" dirty="0" smtClean="0">
                          <a:solidFill>
                            <a:srgbClr val="02440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02440D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2440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63,6% (</a:t>
                      </a:r>
                      <a:r>
                        <a:rPr lang="ru-RU" sz="2000" b="1" dirty="0" err="1">
                          <a:solidFill>
                            <a:srgbClr val="02440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Чант.СОШ</a:t>
                      </a:r>
                      <a:r>
                        <a:rPr lang="ru-RU" sz="2000" b="1" dirty="0">
                          <a:solidFill>
                            <a:srgbClr val="02440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2000" b="1" dirty="0">
                        <a:solidFill>
                          <a:srgbClr val="02440D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51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8169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Русский язык</a:t>
                      </a:r>
                      <a:endParaRPr lang="ru-RU" sz="2000" b="1" dirty="0">
                        <a:solidFill>
                          <a:srgbClr val="08169C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8169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</a:t>
                      </a:r>
                      <a:endParaRPr lang="ru-RU" sz="2000" b="1">
                        <a:solidFill>
                          <a:srgbClr val="08169C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8169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+44,4</a:t>
                      </a:r>
                      <a:endParaRPr lang="ru-RU" sz="2000" b="1">
                        <a:solidFill>
                          <a:srgbClr val="08169C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8169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+15,7% (</a:t>
                      </a:r>
                      <a:r>
                        <a:rPr lang="ru-RU" sz="2000" b="1" dirty="0" err="1">
                          <a:solidFill>
                            <a:srgbClr val="08169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Конд.СОШ</a:t>
                      </a:r>
                      <a:r>
                        <a:rPr lang="ru-RU" sz="2000" b="1" dirty="0" smtClean="0">
                          <a:solidFill>
                            <a:srgbClr val="08169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08169C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8169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85,5%(</a:t>
                      </a:r>
                      <a:r>
                        <a:rPr lang="ru-RU" sz="2000" b="1" dirty="0" err="1">
                          <a:solidFill>
                            <a:srgbClr val="08169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Морт.СОШ</a:t>
                      </a:r>
                      <a:r>
                        <a:rPr lang="ru-RU" sz="2000" b="1" dirty="0">
                          <a:solidFill>
                            <a:srgbClr val="08169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2000" b="1" dirty="0">
                        <a:solidFill>
                          <a:srgbClr val="08169C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207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2440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Технология</a:t>
                      </a:r>
                      <a:endParaRPr lang="ru-RU" sz="2000" b="1" dirty="0">
                        <a:solidFill>
                          <a:srgbClr val="02440D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2440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2000" b="1" dirty="0">
                        <a:solidFill>
                          <a:srgbClr val="02440D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2440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-56,7</a:t>
                      </a:r>
                      <a:endParaRPr lang="ru-RU" sz="2000" b="1" dirty="0">
                        <a:solidFill>
                          <a:srgbClr val="02440D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2440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+32,5% (</a:t>
                      </a:r>
                      <a:r>
                        <a:rPr lang="ru-RU" sz="2000" b="1" dirty="0" err="1">
                          <a:solidFill>
                            <a:srgbClr val="02440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Конд.СОШ</a:t>
                      </a:r>
                      <a:r>
                        <a:rPr lang="ru-RU" sz="2000" b="1" dirty="0" smtClean="0">
                          <a:solidFill>
                            <a:srgbClr val="02440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solidFill>
                          <a:srgbClr val="02440D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2440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92,2% (</a:t>
                      </a:r>
                      <a:r>
                        <a:rPr lang="ru-RU" sz="2000" b="1" dirty="0" err="1">
                          <a:solidFill>
                            <a:srgbClr val="02440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Мул.СОШ</a:t>
                      </a:r>
                      <a:r>
                        <a:rPr lang="ru-RU" sz="2000" b="1" dirty="0">
                          <a:solidFill>
                            <a:srgbClr val="02440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2000" b="1" dirty="0">
                        <a:solidFill>
                          <a:srgbClr val="02440D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51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8169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Физика</a:t>
                      </a:r>
                      <a:endParaRPr lang="ru-RU" sz="2000" b="1" dirty="0">
                        <a:solidFill>
                          <a:srgbClr val="08169C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8169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2000" b="1">
                        <a:solidFill>
                          <a:srgbClr val="08169C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8169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+27,5</a:t>
                      </a:r>
                      <a:endParaRPr lang="ru-RU" sz="2000" b="1">
                        <a:solidFill>
                          <a:srgbClr val="08169C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8169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0% (</a:t>
                      </a:r>
                      <a:r>
                        <a:rPr lang="ru-RU" sz="2000" b="1" dirty="0" err="1">
                          <a:solidFill>
                            <a:srgbClr val="08169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Леуш.СОШ</a:t>
                      </a:r>
                      <a:r>
                        <a:rPr lang="ru-RU" sz="2000" b="1" dirty="0">
                          <a:solidFill>
                            <a:srgbClr val="08169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,)</a:t>
                      </a:r>
                      <a:endParaRPr lang="ru-RU" sz="2000" b="1" dirty="0">
                        <a:solidFill>
                          <a:srgbClr val="08169C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8169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80% (МСОШ)</a:t>
                      </a:r>
                      <a:endParaRPr lang="ru-RU" sz="2000" b="1" dirty="0">
                        <a:solidFill>
                          <a:srgbClr val="08169C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 flipH="1" flipV="1">
            <a:off x="0" y="0"/>
            <a:ext cx="9144000" cy="6858000"/>
            <a:chOff x="0" y="0"/>
            <a:chExt cx="9144000" cy="6858000"/>
          </a:xfrm>
        </p:grpSpPr>
        <p:sp>
          <p:nvSpPr>
            <p:cNvPr id="4" name="Прямоугольный треугольник 3"/>
            <p:cNvSpPr/>
            <p:nvPr/>
          </p:nvSpPr>
          <p:spPr>
            <a:xfrm rot="5400000" flipH="1" flipV="1">
              <a:off x="5286388" y="3000388"/>
              <a:ext cx="6858000" cy="857224"/>
            </a:xfrm>
            <a:prstGeom prst="rtTriangle">
              <a:avLst/>
            </a:prstGeom>
            <a:solidFill>
              <a:srgbClr val="009900">
                <a:alpha val="8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ый треугольник 4"/>
            <p:cNvSpPr/>
            <p:nvPr/>
          </p:nvSpPr>
          <p:spPr>
            <a:xfrm flipH="1">
              <a:off x="0" y="6000768"/>
              <a:ext cx="9144000" cy="857232"/>
            </a:xfrm>
            <a:prstGeom prst="rtTriangle">
              <a:avLst/>
            </a:prstGeom>
            <a:solidFill>
              <a:srgbClr val="3333FF">
                <a:alpha val="8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l"/>
            <a:r>
              <a:rPr lang="ru-RU" sz="1800" b="1" dirty="0" smtClean="0">
                <a:solidFill>
                  <a:srgbClr val="FF0000"/>
                </a:solidFill>
              </a:rPr>
              <a:t/>
            </a:r>
            <a:br>
              <a:rPr lang="ru-RU" sz="1800" b="1" dirty="0" smtClean="0">
                <a:solidFill>
                  <a:srgbClr val="FF0000"/>
                </a:solidFill>
              </a:rPr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>
              <a:solidFill>
                <a:srgbClr val="7030A0"/>
              </a:solidFill>
            </a:endParaRPr>
          </a:p>
        </p:txBody>
      </p:sp>
      <p:graphicFrame>
        <p:nvGraphicFramePr>
          <p:cNvPr id="15" name="Содержимое 14"/>
          <p:cNvGraphicFramePr>
            <a:graphicFrameLocks noGrp="1"/>
          </p:cNvGraphicFramePr>
          <p:nvPr>
            <p:ph idx="1"/>
          </p:nvPr>
        </p:nvGraphicFramePr>
        <p:xfrm>
          <a:off x="285720" y="357165"/>
          <a:ext cx="8658227" cy="48900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8274"/>
                <a:gridCol w="1465023"/>
                <a:gridCol w="1611525"/>
                <a:gridCol w="1830263"/>
                <a:gridCol w="2213142"/>
              </a:tblGrid>
              <a:tr h="9809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предмет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Кол-во участников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Средний % выполнения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Минимальный процент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Максимальный процент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15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8169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Химия</a:t>
                      </a:r>
                      <a:endParaRPr lang="ru-RU" sz="2000" b="1" dirty="0">
                        <a:solidFill>
                          <a:srgbClr val="08169C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8169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600" b="1" dirty="0">
                        <a:solidFill>
                          <a:srgbClr val="08169C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8169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-13,7</a:t>
                      </a:r>
                      <a:endParaRPr lang="ru-RU" sz="1600" b="1">
                        <a:solidFill>
                          <a:srgbClr val="08169C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8169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0% (Болч.СОШ)</a:t>
                      </a:r>
                      <a:endParaRPr lang="ru-RU" sz="1600" b="1">
                        <a:solidFill>
                          <a:srgbClr val="08169C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8169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28% (Морт.СОШ)</a:t>
                      </a:r>
                      <a:endParaRPr lang="ru-RU" sz="1600" b="1">
                        <a:solidFill>
                          <a:srgbClr val="08169C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23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2440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Экология</a:t>
                      </a:r>
                      <a:endParaRPr lang="ru-RU" sz="2000" b="1" dirty="0">
                        <a:solidFill>
                          <a:srgbClr val="02440D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2440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600" b="1" dirty="0">
                        <a:solidFill>
                          <a:srgbClr val="02440D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2440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-21,6</a:t>
                      </a:r>
                      <a:endParaRPr lang="ru-RU" sz="1600" b="1" dirty="0">
                        <a:solidFill>
                          <a:srgbClr val="02440D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2440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-5%(</a:t>
                      </a:r>
                      <a:r>
                        <a:rPr lang="ru-RU" sz="1600" b="1" dirty="0" err="1">
                          <a:solidFill>
                            <a:srgbClr val="02440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Ушьин.СОШ</a:t>
                      </a:r>
                      <a:r>
                        <a:rPr lang="ru-RU" sz="1600" b="1" dirty="0">
                          <a:solidFill>
                            <a:srgbClr val="02440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600" b="1" dirty="0">
                        <a:solidFill>
                          <a:srgbClr val="02440D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2440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45%  (</a:t>
                      </a:r>
                      <a:r>
                        <a:rPr lang="ru-RU" sz="1600" b="1" dirty="0" err="1">
                          <a:solidFill>
                            <a:srgbClr val="02440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Ягод.СОШ</a:t>
                      </a:r>
                      <a:r>
                        <a:rPr lang="ru-RU" sz="1600" b="1" dirty="0">
                          <a:solidFill>
                            <a:srgbClr val="02440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600" b="1" dirty="0">
                        <a:solidFill>
                          <a:srgbClr val="02440D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038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8169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Экономика</a:t>
                      </a:r>
                      <a:endParaRPr lang="ru-RU" sz="2000" b="1">
                        <a:solidFill>
                          <a:srgbClr val="08169C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8169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 b="1">
                        <a:solidFill>
                          <a:srgbClr val="08169C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8169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+28,3</a:t>
                      </a:r>
                      <a:endParaRPr lang="ru-RU" sz="1600" b="1">
                        <a:solidFill>
                          <a:srgbClr val="08169C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8169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-8,3%(Морт.СОШ)</a:t>
                      </a:r>
                      <a:endParaRPr lang="ru-RU" sz="1600" b="1">
                        <a:solidFill>
                          <a:srgbClr val="08169C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8169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61,7% (Морт.СОШ)</a:t>
                      </a:r>
                      <a:endParaRPr lang="ru-RU" sz="1600" b="1">
                        <a:solidFill>
                          <a:srgbClr val="08169C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775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2440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Физическая культура</a:t>
                      </a:r>
                      <a:endParaRPr lang="ru-RU" sz="2000" b="1" dirty="0">
                        <a:solidFill>
                          <a:srgbClr val="02440D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2440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51</a:t>
                      </a:r>
                      <a:endParaRPr lang="ru-RU" sz="1600" b="1" dirty="0">
                        <a:solidFill>
                          <a:srgbClr val="02440D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2440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-55,8</a:t>
                      </a:r>
                      <a:endParaRPr lang="ru-RU" sz="1600" b="1" dirty="0">
                        <a:solidFill>
                          <a:srgbClr val="02440D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2440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+20% (</a:t>
                      </a:r>
                      <a:r>
                        <a:rPr lang="ru-RU" sz="1600" b="1" dirty="0" err="1">
                          <a:solidFill>
                            <a:srgbClr val="02440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Межд.СОШ</a:t>
                      </a:r>
                      <a:r>
                        <a:rPr lang="ru-RU" sz="1600" b="1" dirty="0">
                          <a:solidFill>
                            <a:srgbClr val="02440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600" b="1" dirty="0">
                        <a:solidFill>
                          <a:srgbClr val="02440D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2440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75,6% (</a:t>
                      </a:r>
                      <a:r>
                        <a:rPr lang="ru-RU" sz="1600" b="1" dirty="0" err="1">
                          <a:solidFill>
                            <a:srgbClr val="02440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Леуш.СОШ</a:t>
                      </a:r>
                      <a:r>
                        <a:rPr lang="ru-RU" sz="1600" b="1" dirty="0">
                          <a:solidFill>
                            <a:srgbClr val="02440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600" b="1" dirty="0">
                        <a:solidFill>
                          <a:srgbClr val="02440D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038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8169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Астрономия</a:t>
                      </a:r>
                      <a:endParaRPr lang="ru-RU" sz="2000" b="1">
                        <a:solidFill>
                          <a:srgbClr val="08169C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8169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 b="1">
                        <a:solidFill>
                          <a:srgbClr val="08169C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8169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-12,5</a:t>
                      </a:r>
                      <a:endParaRPr lang="ru-RU" sz="1600" b="1">
                        <a:solidFill>
                          <a:srgbClr val="08169C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8169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=4,2% (Болч.СОШ)</a:t>
                      </a:r>
                      <a:endParaRPr lang="ru-RU" sz="1600" b="1">
                        <a:solidFill>
                          <a:srgbClr val="08169C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8169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25% (</a:t>
                      </a:r>
                      <a:r>
                        <a:rPr lang="ru-RU" sz="1600" b="1" dirty="0" err="1">
                          <a:solidFill>
                            <a:srgbClr val="08169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Шуг.СОШ</a:t>
                      </a:r>
                      <a:r>
                        <a:rPr lang="ru-RU" sz="1600" b="1" dirty="0">
                          <a:solidFill>
                            <a:srgbClr val="08169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600" b="1" dirty="0">
                        <a:solidFill>
                          <a:srgbClr val="08169C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357158" y="5572140"/>
            <a:ext cx="842968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5E025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Лидеры по максимальному %:  </a:t>
            </a: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5E025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МСОШ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5E025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(5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5E025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предметов),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5E025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Морткинская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5E025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СОШ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5E025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(7).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5E0253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 flipH="1" flipV="1">
            <a:off x="0" y="0"/>
            <a:ext cx="9144000" cy="6858000"/>
            <a:chOff x="0" y="0"/>
            <a:chExt cx="9144000" cy="6858000"/>
          </a:xfrm>
        </p:grpSpPr>
        <p:sp>
          <p:nvSpPr>
            <p:cNvPr id="4" name="Прямоугольный треугольник 3"/>
            <p:cNvSpPr/>
            <p:nvPr/>
          </p:nvSpPr>
          <p:spPr>
            <a:xfrm rot="5400000" flipH="1" flipV="1">
              <a:off x="5286388" y="3000388"/>
              <a:ext cx="6858000" cy="857224"/>
            </a:xfrm>
            <a:prstGeom prst="rtTriangle">
              <a:avLst/>
            </a:prstGeom>
            <a:solidFill>
              <a:srgbClr val="009900">
                <a:alpha val="8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ый треугольник 4"/>
            <p:cNvSpPr/>
            <p:nvPr/>
          </p:nvSpPr>
          <p:spPr>
            <a:xfrm flipH="1">
              <a:off x="0" y="6000768"/>
              <a:ext cx="9144000" cy="857232"/>
            </a:xfrm>
            <a:prstGeom prst="rtTriangle">
              <a:avLst/>
            </a:prstGeom>
            <a:solidFill>
              <a:srgbClr val="3333FF">
                <a:alpha val="8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6" name="Picture 2" descr="&amp;Pcy;&amp;ocy;&amp;rcy;&amp;tcy;&amp;acy;&amp;lcy;:&amp;YUcy;&amp;gcy;&amp;rcy;&amp;acy; - &amp;Vcy;&amp;icy;&amp;kcy;&amp;icy;&amp;pcy;&amp;iecy;&amp;dcy;&amp;icy;&amp;ya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586" y="142852"/>
            <a:ext cx="1102186" cy="1143008"/>
          </a:xfrm>
          <a:prstGeom prst="rect">
            <a:avLst/>
          </a:prstGeom>
          <a:noFill/>
        </p:spPr>
      </p:pic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785786" y="2143116"/>
            <a:ext cx="7772400" cy="1470025"/>
          </a:xfrm>
        </p:spPr>
        <p:txBody>
          <a:bodyPr>
            <a:noAutofit/>
          </a:bodyPr>
          <a:lstStyle/>
          <a:p>
            <a:pPr lvl="0" algn="l"/>
            <a:r>
              <a:rPr lang="ru-RU" sz="1800" b="1" dirty="0" smtClean="0">
                <a:solidFill>
                  <a:srgbClr val="FF0000"/>
                </a:solidFill>
              </a:rPr>
              <a:t/>
            </a:r>
            <a:br>
              <a:rPr lang="ru-RU" sz="1800" b="1" dirty="0" smtClean="0">
                <a:solidFill>
                  <a:srgbClr val="FF0000"/>
                </a:solidFill>
              </a:rPr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>
              <a:solidFill>
                <a:srgbClr val="7030A0"/>
              </a:solidFill>
            </a:endParaRPr>
          </a:p>
        </p:txBody>
      </p:sp>
      <p:sp>
        <p:nvSpPr>
          <p:cNvPr id="12" name="Подзаголовок 11"/>
          <p:cNvSpPr>
            <a:spLocks noGrp="1"/>
          </p:cNvSpPr>
          <p:nvPr>
            <p:ph type="subTitle" idx="1"/>
          </p:nvPr>
        </p:nvSpPr>
        <p:spPr>
          <a:xfrm>
            <a:off x="714348" y="642918"/>
            <a:ext cx="7929618" cy="5500726"/>
          </a:xfrm>
        </p:spPr>
        <p:txBody>
          <a:bodyPr>
            <a:normAutofit fontScale="32500" lnSpcReduction="20000"/>
          </a:bodyPr>
          <a:lstStyle/>
          <a:p>
            <a:r>
              <a:rPr lang="ru-RU" sz="9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Региональный этап</a:t>
            </a:r>
          </a:p>
          <a:p>
            <a:r>
              <a:rPr lang="ru-RU" sz="7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23</a:t>
            </a:r>
            <a:r>
              <a:rPr lang="ru-RU" sz="7400" b="1" dirty="0" smtClean="0">
                <a:solidFill>
                  <a:srgbClr val="08169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400" b="1" dirty="0" smtClean="0">
                <a:solidFill>
                  <a:srgbClr val="08169C"/>
                </a:solidFill>
                <a:latin typeface="Times New Roman" pitchFamily="18" charset="0"/>
                <a:cs typeface="Times New Roman" pitchFamily="18" charset="0"/>
              </a:rPr>
              <a:t>человека-предмета</a:t>
            </a:r>
          </a:p>
          <a:p>
            <a:r>
              <a:rPr lang="ru-RU" sz="7400" dirty="0" smtClean="0">
                <a:solidFill>
                  <a:srgbClr val="02440D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9600" dirty="0" smtClean="0">
                <a:solidFill>
                  <a:srgbClr val="02440D"/>
                </a:solidFill>
              </a:rPr>
              <a:t>2016 год-49 ч/</a:t>
            </a:r>
            <a:r>
              <a:rPr lang="ru-RU" sz="9600" dirty="0" err="1" smtClean="0">
                <a:solidFill>
                  <a:srgbClr val="02440D"/>
                </a:solidFill>
              </a:rPr>
              <a:t>п</a:t>
            </a:r>
            <a:r>
              <a:rPr lang="ru-RU" sz="9600" dirty="0" smtClean="0">
                <a:solidFill>
                  <a:srgbClr val="02440D"/>
                </a:solidFill>
              </a:rPr>
              <a:t>, 2017-32 ч/</a:t>
            </a:r>
            <a:r>
              <a:rPr lang="ru-RU" sz="9600" dirty="0" err="1" smtClean="0">
                <a:solidFill>
                  <a:srgbClr val="02440D"/>
                </a:solidFill>
              </a:rPr>
              <a:t>п</a:t>
            </a:r>
            <a:r>
              <a:rPr lang="ru-RU" sz="9600" dirty="0" smtClean="0">
                <a:solidFill>
                  <a:srgbClr val="02440D"/>
                </a:solidFill>
              </a:rPr>
              <a:t>, 2018 – 23ч/</a:t>
            </a:r>
            <a:r>
              <a:rPr lang="ru-RU" sz="9600" dirty="0" err="1" smtClean="0">
                <a:solidFill>
                  <a:srgbClr val="02440D"/>
                </a:solidFill>
              </a:rPr>
              <a:t>п</a:t>
            </a:r>
            <a:r>
              <a:rPr lang="ru-RU" sz="9600" dirty="0" smtClean="0">
                <a:solidFill>
                  <a:srgbClr val="02440D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6200" b="1" dirty="0" smtClean="0">
                <a:solidFill>
                  <a:srgbClr val="08169C"/>
                </a:solidFill>
                <a:latin typeface="Times New Roman" pitchFamily="18" charset="0"/>
                <a:cs typeface="Times New Roman" pitchFamily="18" charset="0"/>
              </a:rPr>
              <a:t>План – 14 человек </a:t>
            </a:r>
          </a:p>
          <a:p>
            <a:r>
              <a:rPr lang="ru-RU" sz="6200" dirty="0" smtClean="0">
                <a:solidFill>
                  <a:srgbClr val="02440D"/>
                </a:solidFill>
                <a:latin typeface="Times New Roman" pitchFamily="18" charset="0"/>
                <a:cs typeface="Times New Roman" pitchFamily="18" charset="0"/>
              </a:rPr>
              <a:t>(Междуреченская  школа (5), </a:t>
            </a:r>
            <a:r>
              <a:rPr lang="ru-RU" sz="6200" dirty="0" err="1" smtClean="0">
                <a:solidFill>
                  <a:srgbClr val="02440D"/>
                </a:solidFill>
                <a:latin typeface="Times New Roman" pitchFamily="18" charset="0"/>
                <a:cs typeface="Times New Roman" pitchFamily="18" charset="0"/>
              </a:rPr>
              <a:t>Морткинская</a:t>
            </a:r>
            <a:r>
              <a:rPr lang="ru-RU" sz="6200" dirty="0" smtClean="0">
                <a:solidFill>
                  <a:srgbClr val="02440D"/>
                </a:solidFill>
                <a:latin typeface="Times New Roman" pitchFamily="18" charset="0"/>
                <a:cs typeface="Times New Roman" pitchFamily="18" charset="0"/>
              </a:rPr>
              <a:t> школа (4), </a:t>
            </a:r>
            <a:r>
              <a:rPr lang="ru-RU" sz="6200" dirty="0" err="1" smtClean="0">
                <a:solidFill>
                  <a:srgbClr val="02440D"/>
                </a:solidFill>
                <a:latin typeface="Times New Roman" pitchFamily="18" charset="0"/>
                <a:cs typeface="Times New Roman" pitchFamily="18" charset="0"/>
              </a:rPr>
              <a:t>Чантырская</a:t>
            </a:r>
            <a:r>
              <a:rPr lang="ru-RU" sz="6200" dirty="0" smtClean="0">
                <a:solidFill>
                  <a:srgbClr val="02440D"/>
                </a:solidFill>
                <a:latin typeface="Times New Roman" pitchFamily="18" charset="0"/>
                <a:cs typeface="Times New Roman" pitchFamily="18" charset="0"/>
              </a:rPr>
              <a:t> школа (2), Леушинская школа (1), </a:t>
            </a:r>
            <a:r>
              <a:rPr lang="ru-RU" sz="6200" dirty="0" err="1" smtClean="0">
                <a:solidFill>
                  <a:srgbClr val="02440D"/>
                </a:solidFill>
                <a:latin typeface="Times New Roman" pitchFamily="18" charset="0"/>
                <a:cs typeface="Times New Roman" pitchFamily="18" charset="0"/>
              </a:rPr>
              <a:t>Половинкинская</a:t>
            </a:r>
            <a:r>
              <a:rPr lang="ru-RU" sz="6200" dirty="0" smtClean="0">
                <a:solidFill>
                  <a:srgbClr val="02440D"/>
                </a:solidFill>
                <a:latin typeface="Times New Roman" pitchFamily="18" charset="0"/>
                <a:cs typeface="Times New Roman" pitchFamily="18" charset="0"/>
              </a:rPr>
              <a:t> школа (1), </a:t>
            </a:r>
            <a:r>
              <a:rPr lang="ru-RU" sz="6200" dirty="0" err="1" smtClean="0">
                <a:solidFill>
                  <a:srgbClr val="02440D"/>
                </a:solidFill>
                <a:latin typeface="Times New Roman" pitchFamily="18" charset="0"/>
                <a:cs typeface="Times New Roman" pitchFamily="18" charset="0"/>
              </a:rPr>
              <a:t>Болчаровская</a:t>
            </a:r>
            <a:r>
              <a:rPr lang="ru-RU" sz="6200" dirty="0" smtClean="0">
                <a:solidFill>
                  <a:srgbClr val="02440D"/>
                </a:solidFill>
                <a:latin typeface="Times New Roman" pitchFamily="18" charset="0"/>
                <a:cs typeface="Times New Roman" pitchFamily="18" charset="0"/>
              </a:rPr>
              <a:t> школа (1)</a:t>
            </a:r>
            <a:endParaRPr lang="ru-RU" sz="6200" dirty="0" smtClean="0">
              <a:solidFill>
                <a:srgbClr val="02440D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7400" i="1" dirty="0" smtClean="0">
                <a:solidFill>
                  <a:srgbClr val="08169C"/>
                </a:solidFill>
                <a:latin typeface="Times New Roman" pitchFamily="18" charset="0"/>
                <a:cs typeface="Times New Roman" pitchFamily="18" charset="0"/>
              </a:rPr>
              <a:t> с использованием дистанционных технологий – </a:t>
            </a:r>
            <a:r>
              <a:rPr lang="ru-RU" sz="7400" b="1" i="1" dirty="0" smtClean="0">
                <a:solidFill>
                  <a:srgbClr val="08169C"/>
                </a:solidFill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ru-RU" sz="7400" i="1" dirty="0" smtClean="0">
                <a:solidFill>
                  <a:srgbClr val="08169C"/>
                </a:solidFill>
                <a:latin typeface="Times New Roman" pitchFamily="18" charset="0"/>
                <a:cs typeface="Times New Roman" pitchFamily="18" charset="0"/>
              </a:rPr>
              <a:t>чел. </a:t>
            </a:r>
            <a:r>
              <a:rPr lang="ru-RU" sz="7400" i="1" dirty="0" smtClean="0">
                <a:solidFill>
                  <a:srgbClr val="08169C"/>
                </a:solidFill>
                <a:latin typeface="Times New Roman" pitchFamily="18" charset="0"/>
                <a:cs typeface="Times New Roman" pitchFamily="18" charset="0"/>
              </a:rPr>
              <a:t>(география, экономика, история</a:t>
            </a:r>
            <a:r>
              <a:rPr lang="ru-RU" sz="7400" i="1" dirty="0" smtClean="0">
                <a:solidFill>
                  <a:srgbClr val="08169C"/>
                </a:solidFill>
                <a:latin typeface="Times New Roman" pitchFamily="18" charset="0"/>
                <a:cs typeface="Times New Roman" pitchFamily="18" charset="0"/>
              </a:rPr>
              <a:t>,   право, обществознание)</a:t>
            </a:r>
          </a:p>
          <a:p>
            <a:pPr algn="just">
              <a:buFont typeface="Arial" pitchFamily="34" charset="0"/>
              <a:buChar char="•"/>
            </a:pPr>
            <a:r>
              <a:rPr lang="ru-RU" sz="7400" i="1" dirty="0" smtClean="0">
                <a:solidFill>
                  <a:srgbClr val="08169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400" i="1" dirty="0" err="1" smtClean="0">
                <a:solidFill>
                  <a:srgbClr val="08169C"/>
                </a:solidFill>
                <a:latin typeface="Times New Roman" pitchFamily="18" charset="0"/>
                <a:cs typeface="Times New Roman" pitchFamily="18" charset="0"/>
              </a:rPr>
              <a:t>очно</a:t>
            </a:r>
            <a:r>
              <a:rPr lang="ru-RU" sz="7400" i="1" dirty="0" smtClean="0">
                <a:solidFill>
                  <a:srgbClr val="08169C"/>
                </a:solidFill>
                <a:latin typeface="Times New Roman" pitchFamily="18" charset="0"/>
                <a:cs typeface="Times New Roman" pitchFamily="18" charset="0"/>
              </a:rPr>
              <a:t> (г.Сургут, </a:t>
            </a:r>
            <a:r>
              <a:rPr lang="ru-RU" sz="7400" i="1" dirty="0" smtClean="0">
                <a:solidFill>
                  <a:srgbClr val="08169C"/>
                </a:solidFill>
                <a:latin typeface="Times New Roman" pitchFamily="18" charset="0"/>
                <a:cs typeface="Times New Roman" pitchFamily="18" charset="0"/>
              </a:rPr>
              <a:t>г.Ханты - </a:t>
            </a:r>
            <a:r>
              <a:rPr lang="ru-RU" sz="7400" i="1" dirty="0" err="1" smtClean="0">
                <a:solidFill>
                  <a:srgbClr val="08169C"/>
                </a:solidFill>
                <a:latin typeface="Times New Roman" pitchFamily="18" charset="0"/>
                <a:cs typeface="Times New Roman" pitchFamily="18" charset="0"/>
              </a:rPr>
              <a:t>Мансийск</a:t>
            </a:r>
            <a:r>
              <a:rPr lang="ru-RU" sz="7400" i="1" dirty="0" smtClean="0">
                <a:solidFill>
                  <a:srgbClr val="08169C"/>
                </a:solidFill>
                <a:latin typeface="Times New Roman" pitchFamily="18" charset="0"/>
                <a:cs typeface="Times New Roman" pitchFamily="18" charset="0"/>
              </a:rPr>
              <a:t>,) </a:t>
            </a:r>
            <a:r>
              <a:rPr lang="ru-RU" sz="7400" i="1" dirty="0" smtClean="0">
                <a:solidFill>
                  <a:srgbClr val="08169C"/>
                </a:solidFill>
                <a:latin typeface="Times New Roman" pitchFamily="18" charset="0"/>
                <a:cs typeface="Times New Roman" pitchFamily="18" charset="0"/>
              </a:rPr>
              <a:t>– 3 чел. </a:t>
            </a:r>
            <a:r>
              <a:rPr lang="ru-RU" sz="7400" i="1" dirty="0" smtClean="0">
                <a:solidFill>
                  <a:srgbClr val="08169C"/>
                </a:solidFill>
                <a:latin typeface="Times New Roman" pitchFamily="18" charset="0"/>
                <a:cs typeface="Times New Roman" pitchFamily="18" charset="0"/>
              </a:rPr>
              <a:t>(физика, ОБЖ)</a:t>
            </a:r>
            <a:endParaRPr lang="ru-RU" sz="7400" i="1" dirty="0" smtClean="0">
              <a:solidFill>
                <a:srgbClr val="08169C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96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96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9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7" name="Picture 1" descr="C:\Users\user\Desktop\olimpiada_emblema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4214818"/>
            <a:ext cx="3571900" cy="1785950"/>
          </a:xfrm>
          <a:prstGeom prst="rect">
            <a:avLst/>
          </a:prstGeom>
          <a:noFill/>
        </p:spPr>
      </p:pic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4"/>
          <a:srcRect l="11041" r="12401"/>
          <a:stretch>
            <a:fillRect/>
          </a:stretch>
        </p:blipFill>
        <p:spPr bwMode="auto">
          <a:xfrm>
            <a:off x="0" y="1"/>
            <a:ext cx="1571604" cy="1357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792</TotalTime>
  <Words>628</Words>
  <Application>Microsoft Office PowerPoint</Application>
  <PresentationFormat>Экран (4:3)</PresentationFormat>
  <Paragraphs>180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Начальник отдела по общему и дошкольному образованию  управления образования Айнетдинова Ирина Геннадьевна</vt:lpstr>
      <vt:lpstr>      </vt:lpstr>
      <vt:lpstr>      </vt:lpstr>
      <vt:lpstr>      </vt:lpstr>
      <vt:lpstr>      </vt:lpstr>
      <vt:lpstr>      </vt:lpstr>
      <vt:lpstr>      </vt:lpstr>
      <vt:lpstr>      </vt:lpstr>
      <vt:lpstr>      </vt:lpstr>
      <vt:lpstr>      </vt:lpstr>
      <vt:lpstr>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Олга</dc:creator>
  <cp:lastModifiedBy>Айнетдинова Ирина Геннадьевна</cp:lastModifiedBy>
  <cp:revision>131</cp:revision>
  <dcterms:created xsi:type="dcterms:W3CDTF">2014-12-19T05:59:19Z</dcterms:created>
  <dcterms:modified xsi:type="dcterms:W3CDTF">2019-01-28T06:30:48Z</dcterms:modified>
</cp:coreProperties>
</file>