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5" r:id="rId2"/>
    <p:sldId id="525" r:id="rId3"/>
    <p:sldId id="527" r:id="rId4"/>
    <p:sldId id="530" r:id="rId5"/>
    <p:sldId id="532" r:id="rId6"/>
    <p:sldId id="528" r:id="rId7"/>
    <p:sldId id="531" r:id="rId8"/>
    <p:sldId id="533" r:id="rId9"/>
    <p:sldId id="412" r:id="rId10"/>
    <p:sldId id="529" r:id="rId11"/>
    <p:sldId id="364" r:id="rId12"/>
    <p:sldId id="362" r:id="rId13"/>
    <p:sldId id="363" r:id="rId14"/>
    <p:sldId id="365" r:id="rId15"/>
    <p:sldId id="44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CC"/>
    <a:srgbClr val="000099"/>
    <a:srgbClr val="FFFF99"/>
    <a:srgbClr val="FBE0C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0" autoAdjust="0"/>
    <p:restoredTop sz="92793" autoAdjust="0"/>
  </p:normalViewPr>
  <p:slideViewPr>
    <p:cSldViewPr snapToGrid="0">
      <p:cViewPr varScale="1">
        <p:scale>
          <a:sx n="68" d="100"/>
          <a:sy n="68" d="100"/>
        </p:scale>
        <p:origin x="-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DB89B-6246-4DF6-81C1-4B690B4B629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85C5C-820E-41F4-9DED-3511406B3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2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CAE3A-EC52-4B29-AB00-F032C908DA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21EE-18EF-4CE2-813E-E46ABEDF1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1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0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6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0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2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6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5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5000"/>
                <a:lumOff val="9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FCF5-A505-4382-88AC-9F77F3605EE2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B573-2D31-4E52-BBF7-A745F2379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203" y="23743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Формы профилактики экстремистских проявлений в подростково-молодежной среде (практические примеры)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427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87942"/>
            <a:ext cx="12192000" cy="88742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55494" y="87942"/>
            <a:ext cx="103046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альтернативного замещения»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160" y="1089197"/>
            <a:ext cx="11905680" cy="125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создания условий для реализации в социально-приемлемой форме активности лиц, потенциально склонных к экстремистской деятельности в силу стремления </a:t>
            </a:r>
            <a:b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риску и получению ярких эмоциональных ощущений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53208" y="2421323"/>
            <a:ext cx="8885584" cy="511444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3160" y="2996076"/>
            <a:ext cx="11728541" cy="1271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создаваемые для молодежи программы, направленные </a:t>
            </a:r>
          </a:p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предложение разнообразных форм активности, связанной с насыщенными позитивными эмоциями, а также с реализацией потребности в самореализации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160" y="4708902"/>
            <a:ext cx="4773478" cy="210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традиционных институтов социализации, ориентация на сокращение неконтролируемого пространства социализации подростка и молодого 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07431" y="4708902"/>
            <a:ext cx="6841409" cy="210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внедрение в подростково-молодежные, образовательные и иные среды позитивно ориентированных форм социальной активности, формирование социально-культурной активности личности на основе включения </a:t>
            </a:r>
            <a:b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культуротворческие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созидательные активности, формирование устойчивых ценностно-мировоззренческих установок, противоположных экстремисткой идеологии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53208" y="4329827"/>
            <a:ext cx="2024256" cy="316549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051425" y="4323420"/>
            <a:ext cx="2024256" cy="316549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5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35" y="0"/>
            <a:ext cx="9263614" cy="61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0" y="6308761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Скаутская дружина «Братство православных следопытов» (БПС)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4693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urgpu.ru/media/uploads/2016/10/2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3" y="0"/>
            <a:ext cx="5910441" cy="351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https://cs9.pikabu.ru/post_img/2016/11/11/12/14788954731164609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3593411"/>
            <a:ext cx="4199628" cy="30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2" descr="http://molodoy-kavkaz.ru/uploads/news/7669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0"/>
            <a:ext cx="5128592" cy="36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4" descr="https://f8.pmo.ee/3fmIQCfN7fPL8kH1N8E9Svnq5WE=/1200x630/smart/nginx/o/2011/05/16/584988t1h12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25" y="3657602"/>
            <a:ext cx="5565815" cy="29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59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5492" cy="50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-2572337" y="5415071"/>
            <a:ext cx="11635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казачья организация </a:t>
            </a:r>
          </a:p>
          <a:p>
            <a:pPr algn="ctr"/>
            <a:r>
              <a:rPr lang="ru-RU" alt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35" y="3060355"/>
            <a:ext cx="5701265" cy="379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1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2" y="16149"/>
            <a:ext cx="6149219" cy="409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4" y="12700"/>
            <a:ext cx="485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599381" y="4631525"/>
            <a:ext cx="53660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православной молодежи Свердловской области «Верим. Действуем»</a:t>
            </a:r>
          </a:p>
        </p:txBody>
      </p:sp>
      <p:pic>
        <p:nvPicPr>
          <p:cNvPr id="3277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66" y="3051382"/>
            <a:ext cx="5705834" cy="380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44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85" y="289084"/>
            <a:ext cx="11918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Ярким примером позитивного опыта реализации данной модели с одновременным использованием элементов остальных двух моделей, является деятельность общественной организации – Уральской ассоциации «Центр </a:t>
            </a:r>
            <a:r>
              <a:rPr lang="ru-RU" sz="2400" b="1" dirty="0" err="1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этноконфессиональных</a:t>
            </a:r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 исследований, профилактики экстремизма </a:t>
            </a:r>
          </a:p>
          <a:p>
            <a:pPr algn="ctr"/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и противодействия идеологии терроризма»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5" y="2228076"/>
            <a:ext cx="4053844" cy="4467267"/>
          </a:xfrm>
          <a:prstGeom prst="rect">
            <a:avLst/>
          </a:prstGeom>
        </p:spPr>
      </p:pic>
      <p:pic>
        <p:nvPicPr>
          <p:cNvPr id="12" name="Picture 2" descr="http://ethnoreligia.ru/uploadedFiles/images/SP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33" y="2228076"/>
            <a:ext cx="3002517" cy="45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35214" y="2545715"/>
            <a:ext cx="43686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 Сергей Александрович </a:t>
            </a:r>
          </a:p>
          <a:p>
            <a:pPr algn="ctr"/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Общественной палаты Свердловской области</a:t>
            </a:r>
          </a:p>
          <a:p>
            <a:pPr algn="ctr"/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43369" y="5337713"/>
            <a:ext cx="4952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http://ethnoreligia.ru/</a:t>
            </a:r>
            <a:endParaRPr lang="ru-R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7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417" y="229104"/>
            <a:ext cx="11933583" cy="1490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профилактики экстремизма и иных деструктивных проявлений в подростково-молодежной и образовательной средах </a:t>
            </a:r>
            <a:endParaRPr lang="ru-RU" alt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61" y="1883392"/>
            <a:ext cx="6142384" cy="4974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Превентивные меры</a:t>
            </a:r>
          </a:p>
          <a:p>
            <a:pPr marL="192881" indent="-192881" algn="ctr"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(«оперативная профилактика»)</a:t>
            </a:r>
          </a:p>
          <a:p>
            <a:pPr marL="192881" indent="-192881" algn="ctr">
              <a:defRPr/>
            </a:pP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внешнего вида, используемой символики и высказываний</a:t>
            </a:r>
          </a:p>
          <a:p>
            <a:pPr marL="192881" indent="-192881" algn="ctr">
              <a:defRPr/>
            </a:pPr>
            <a:endParaRPr lang="ru-RU" alt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вовлеченности в экстремистские и деструктивные группы</a:t>
            </a:r>
          </a:p>
          <a:p>
            <a:pPr marL="192881" indent="-192881" algn="ctr">
              <a:defRPr/>
            </a:pPr>
            <a:endParaRPr lang="ru-RU" alt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экстремистских мировоззренческих и социально-психологических установок  </a:t>
            </a:r>
          </a:p>
          <a:p>
            <a:pPr marL="192881" indent="-192881" algn="ctr">
              <a:defRPr/>
            </a:pPr>
            <a:endParaRPr lang="ru-RU" alt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0023" y="1856096"/>
            <a:ext cx="5546035" cy="5001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меры («глубинная профилактика»)</a:t>
            </a:r>
          </a:p>
          <a:p>
            <a:pPr marL="192881" indent="-192881" algn="ctr">
              <a:defRPr/>
            </a:pP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мировоззренческих </a:t>
            </a:r>
          </a:p>
          <a:p>
            <a:pPr marL="192881" indent="-192881" algn="ctr">
              <a:defRPr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социально-психологических установок средствами просвещения и воспитания</a:t>
            </a:r>
          </a:p>
          <a:p>
            <a:pPr marL="192881" indent="-192881" algn="ctr"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defRPr/>
            </a:pPr>
            <a:endParaRPr lang="ru-RU" alt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4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23987"/>
            <a:ext cx="12192000" cy="10054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653208" y="146708"/>
            <a:ext cx="95813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информирования»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662" y="1259089"/>
            <a:ext cx="11905680" cy="125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общего предупреждения (превенции) как воздействия на сознание потенциальных правонарушителей и стимулирования законопослушного поведения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53208" y="2636393"/>
            <a:ext cx="8885584" cy="511444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373" y="3269778"/>
            <a:ext cx="11391254" cy="331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в форме лекций, собраний, выступлений в СМИ, в ходе которых представители правоохранительных органов, органов государственной власти и органов местного самоуправления, институтов гражданского общества, педагоги, работники культуры и социальные работники разъясняют нормы закона, новеллы законодательства в сфере противодействия экстремизму и терроризму, приводят примеры привлечения к уголовной или административной ответственности за совершение преступлений и правонарушений экстремистской и террористической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5853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253925" y="123986"/>
            <a:ext cx="6798589" cy="67340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детализированная информация о проявлениях экстремизма, лидерах и участниках экстремистских групп может формировать ненужный интерес к их деятельности, особенно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лиц из подростково-молодежной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922" y="0"/>
            <a:ext cx="199928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0" dirty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!</a:t>
            </a:r>
            <a:endParaRPr lang="ru-RU" sz="50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8659"/>
            <a:ext cx="5903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и риски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«модели информирования»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21224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04" y="0"/>
            <a:ext cx="119336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В Свердловской области «модель информирования» реализуется на уровне взаимодействия органов местного самоуправления муниципальных образований, региональными и муниципальными органами управления образованием с правоохранительными органами (УФСБ России по Свердловской области, Центр по противодействию экстремизму ГУ МВД России по Свердловской области), представители которых регулярно приглашаются на встречи с педагогами и обучающимися учебных заведений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386" y="1751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IMG-20180913-WA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69" y="2105824"/>
            <a:ext cx="5312164" cy="39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1028" y="6136532"/>
            <a:ext cx="10601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Просветительская лекция Уральской ассоциации «Центр </a:t>
            </a: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этноконфессиональных</a:t>
            </a: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исследований, профилактики экстремизма и противодействия идеологии терроризма»</a:t>
            </a:r>
            <a:endParaRPr lang="ru-RU" sz="2400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1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23987"/>
            <a:ext cx="12192000" cy="10054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653208" y="146708"/>
            <a:ext cx="95813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сопереживания»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662" y="1259089"/>
            <a:ext cx="11905680" cy="125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формирования психологической способности к пониманию и сопереживанию (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интенсивного эмоционального обучения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53208" y="2636393"/>
            <a:ext cx="8885584" cy="511444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4874" y="3378630"/>
            <a:ext cx="11391254" cy="2057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ctr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работа,  направлена на развитие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формированию психологической невосприимчивости к деструктивному социальным влиянию, умению управлять своими эмоциями</a:t>
            </a:r>
          </a:p>
        </p:txBody>
      </p:sp>
    </p:spTree>
    <p:extLst>
      <p:ext uri="{BB962C8B-B14F-4D97-AF65-F5344CB8AC3E}">
        <p14:creationId xmlns:p14="http://schemas.microsoft.com/office/powerpoint/2010/main" val="201817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253925" y="123986"/>
            <a:ext cx="6798589" cy="67340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участию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экстремистской деятельности может быть не только психологическая, но и идейно-мировоззренческая. Экстремистской идеологии оказываются подверженными лица и с нормально развитой эмоциональной сферой. Кроме этого, следует учитывать, что в традиционной российской культуре воспитания ребенка мужского пола существует ряд запретов на излишнюю эмоциональность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сопереживание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922" y="0"/>
            <a:ext cx="199928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0" dirty="0">
                <a:solidFill>
                  <a:srgbClr val="FF000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!</a:t>
            </a:r>
            <a:endParaRPr lang="ru-RU" sz="50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6" y="268659"/>
            <a:ext cx="54856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и риски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«модели сопереживания»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80284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939" y="272600"/>
            <a:ext cx="11267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Практика Свердловской области показывает, что данная модель профилактики экстремизма наиболее успешно реализуется представителями институтов гражданского общества, в первую очередь этнической и конфессиональной направленности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2" y="1813099"/>
            <a:ext cx="5626190" cy="3750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19" y="1870740"/>
            <a:ext cx="5981629" cy="39930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043" y="5709341"/>
            <a:ext cx="5359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Семинар в муниципальном образовании с участием православного и мусульманского духовенства</a:t>
            </a:r>
            <a:endParaRPr lang="ru-RU" i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0282" y="5892275"/>
            <a:ext cx="614796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«Диалог культур» в вузах Екатеринбурга</a:t>
            </a:r>
            <a:endParaRPr lang="ru-RU" sz="2400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8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486" y="0"/>
            <a:ext cx="11871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Модель «альтернативного замещения» предполагает разноплановую работу по снижению или разрушению деструктивного потенциала экстремистских групп и субкультур, а также по созданию новых групп, субкультур и ценностно-мировоззренческих установок позитивной направленности, формированию позитивного общественного настроя, ценностно-мировоззренческих установок патриотизма, верности долгу, лояльности к органам власти и силовым структурам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58630"/>
            <a:ext cx="1201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Патриотические мероприятия Уральской ассоциации «Центр </a:t>
            </a:r>
            <a:r>
              <a:rPr lang="ru-RU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этноконфессиональных</a:t>
            </a:r>
            <a:r>
              <a:rPr lang="ru-RU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исследований, профилактики экстремизма и противодействия идеологии терроризма»</a:t>
            </a:r>
            <a:endParaRPr lang="ru-RU" sz="2400" b="1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69" y="2315329"/>
            <a:ext cx="5140619" cy="3855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8" y="2412038"/>
            <a:ext cx="5464316" cy="36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9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1663</TotalTime>
  <Words>621</Words>
  <Application>Microsoft Office PowerPoint</Application>
  <PresentationFormat>Произвольный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Формы профилактики экстремистских проявлений в подростково-молодежной среде (практические примеры)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Алексей</cp:lastModifiedBy>
  <cp:revision>166</cp:revision>
  <cp:lastPrinted>2018-10-21T12:14:32Z</cp:lastPrinted>
  <dcterms:created xsi:type="dcterms:W3CDTF">2018-10-12T18:08:32Z</dcterms:created>
  <dcterms:modified xsi:type="dcterms:W3CDTF">2019-10-08T22:03:51Z</dcterms:modified>
</cp:coreProperties>
</file>