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74" r:id="rId3"/>
    <p:sldId id="290" r:id="rId4"/>
    <p:sldId id="287" r:id="rId5"/>
    <p:sldId id="289" r:id="rId6"/>
    <p:sldId id="292" r:id="rId7"/>
    <p:sldId id="293" r:id="rId8"/>
    <p:sldId id="297" r:id="rId9"/>
    <p:sldId id="294" r:id="rId10"/>
    <p:sldId id="295" r:id="rId11"/>
    <p:sldId id="296" r:id="rId12"/>
    <p:sldId id="298" r:id="rId13"/>
    <p:sldId id="299" r:id="rId14"/>
    <p:sldId id="300" r:id="rId15"/>
    <p:sldId id="288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9900"/>
    <a:srgbClr val="00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824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7BA959-7202-48F2-954A-A10095DDB8B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FA844F-B38C-4E30-953D-5AF704BAF68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26225A-463B-4E59-B195-686F0CB6CD6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A05C8F-CF92-455C-A160-A60C1338184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F96E49-AD04-4F5A-B401-6C5AAC00235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D4D05B-4D85-4A6C-AFD4-2D604CBA9BE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DEFB93-955C-4306-AEC1-5BA3E728AA2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36B715-469B-4D90-8F07-B6FE8CEA878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E61835-E8C3-4640-9EAB-FCAAD5E204F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524150-3A82-4E2F-A5E8-EDF44C8F81E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BDA264-3E56-44E4-B07D-1D9D2D038AF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0EF6E8D-5996-4850-A841-C188F16D9AF9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_________Microsoft_Office_Word_97_-_20031.doc"/><Relationship Id="rId5" Type="http://schemas.openxmlformats.org/officeDocument/2006/relationships/image" Target="../media/image26.jpe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1043608" y="4437112"/>
            <a:ext cx="684212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/>
                </a:solidFill>
              </a:rPr>
              <a:t>2019 год  </a:t>
            </a:r>
          </a:p>
          <a:p>
            <a:pPr algn="ctr"/>
            <a:r>
              <a:rPr lang="ru-RU" sz="3200" b="1" dirty="0" smtClean="0">
                <a:solidFill>
                  <a:schemeClr val="accent6"/>
                </a:solidFill>
              </a:rPr>
              <a:t>Год семьи в </a:t>
            </a:r>
            <a:r>
              <a:rPr lang="ru-RU" sz="3200" b="1" dirty="0" err="1" smtClean="0">
                <a:solidFill>
                  <a:schemeClr val="accent6"/>
                </a:solidFill>
              </a:rPr>
              <a:t>Кондинском</a:t>
            </a:r>
            <a:r>
              <a:rPr lang="ru-RU" sz="3200" b="1" dirty="0" smtClean="0">
                <a:solidFill>
                  <a:schemeClr val="accent6"/>
                </a:solidFill>
              </a:rPr>
              <a:t> районе </a:t>
            </a:r>
            <a:endParaRPr lang="ru-RU" sz="3200" b="1" dirty="0">
              <a:solidFill>
                <a:schemeClr val="accent6"/>
              </a:solidFill>
            </a:endParaRPr>
          </a:p>
        </p:txBody>
      </p:sp>
      <p:pic>
        <p:nvPicPr>
          <p:cNvPr id="25605" name="Picture 5" descr="120220demog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60648"/>
            <a:ext cx="6409331" cy="418495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056352" y="6021288"/>
            <a:ext cx="6596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6"/>
                </a:solidFill>
                <a:latin typeface="Georgia" pitchFamily="18" charset="0"/>
              </a:rPr>
              <a:t>Начальник отдела дополнительного образования </a:t>
            </a:r>
          </a:p>
          <a:p>
            <a:pPr algn="r"/>
            <a:r>
              <a:rPr lang="ru-RU" sz="1400" b="1" dirty="0" smtClean="0">
                <a:solidFill>
                  <a:schemeClr val="accent6"/>
                </a:solidFill>
                <a:latin typeface="Georgia" pitchFamily="18" charset="0"/>
              </a:rPr>
              <a:t>и технологий воспитания управления образования   </a:t>
            </a:r>
            <a:r>
              <a:rPr lang="ru-RU" sz="1400" b="1" dirty="0" err="1" smtClean="0">
                <a:solidFill>
                  <a:schemeClr val="accent6"/>
                </a:solidFill>
                <a:latin typeface="Georgia" pitchFamily="18" charset="0"/>
              </a:rPr>
              <a:t>Е.А.Старцева</a:t>
            </a:r>
            <a:endParaRPr lang="ru-RU" sz="1400" b="1" dirty="0">
              <a:solidFill>
                <a:schemeClr val="accent6"/>
              </a:solidFill>
              <a:latin typeface="Georgia" pitchFamily="18" charset="0"/>
            </a:endParaRPr>
          </a:p>
        </p:txBody>
      </p:sp>
      <p:pic>
        <p:nvPicPr>
          <p:cNvPr id="1026" name="Picture 2" descr="C:\Users\021903.ADM\Desktop\ПОЧТА 2018\февраль 2020\МАТЕРИАЛЫ на ОБЩЕСТВ совет\хоры ветер\Без назван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6"/>
            <a:ext cx="2242887" cy="1261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021903.ADM\Desktop\ПОЧТА 2018\февраль 2020\МАТЕРИАЛЫ на ОБЩЕСТВ совет\хоры ветер\Без назван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2786" y="476672"/>
            <a:ext cx="3072341" cy="172819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5536" y="4221088"/>
            <a:ext cx="54006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 проведены</a:t>
            </a:r>
            <a:r>
              <a:rPr lang="ru-RU" sz="2000" dirty="0" smtClean="0"/>
              <a:t>  </a:t>
            </a:r>
            <a:r>
              <a:rPr lang="ru-RU" sz="2000" b="1" dirty="0" smtClean="0">
                <a:latin typeface="Georgia" pitchFamily="18" charset="0"/>
              </a:rPr>
              <a:t>районные конкурсы:  сочинений «Я и моя семья - вместе в будущее», рисунков «Моя любимая семья», 107 участников</a:t>
            </a:r>
          </a:p>
          <a:p>
            <a:endParaRPr lang="ru-RU" sz="2000" b="1" dirty="0">
              <a:latin typeface="Georgia" pitchFamily="18" charset="0"/>
            </a:endParaRPr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5940152" y="2564904"/>
          <a:ext cx="2951163" cy="4064000"/>
        </p:xfrm>
        <a:graphic>
          <a:graphicData uri="http://schemas.openxmlformats.org/presentationml/2006/ole">
            <p:oleObj spid="_x0000_s9218" name="Acrobat Document" r:id="rId4" imgW="5829300" imgH="8029575" progId="AcroExch.Document.11">
              <p:embed/>
            </p:oleObj>
          </a:graphicData>
        </a:graphic>
      </p:graphicFrame>
      <p:pic>
        <p:nvPicPr>
          <p:cNvPr id="9220" name="Picture 4" descr="C:\Users\021903.ADM\Desktop\Мои документы\ЕДИНАЯ РОССИЯ\Моя любимая семья\АЛТАЙ\моя любимая семья.jpg"/>
          <p:cNvPicPr>
            <a:picLocks noChangeAspect="1" noChangeArrowheads="1"/>
          </p:cNvPicPr>
          <p:nvPr/>
        </p:nvPicPr>
        <p:blipFill>
          <a:blip r:embed="rId5" cstate="print"/>
          <a:srcRect l="5360" t="20696" b="30789"/>
          <a:stretch>
            <a:fillRect/>
          </a:stretch>
        </p:blipFill>
        <p:spPr bwMode="auto">
          <a:xfrm rot="5400000">
            <a:off x="-82855" y="955063"/>
            <a:ext cx="3312368" cy="2355586"/>
          </a:xfrm>
          <a:prstGeom prst="rect">
            <a:avLst/>
          </a:prstGeom>
          <a:noFill/>
        </p:spPr>
      </p:pic>
      <p:graphicFrame>
        <p:nvGraphicFramePr>
          <p:cNvPr id="9221" name="Object 5"/>
          <p:cNvGraphicFramePr>
            <a:graphicFrameLocks noChangeAspect="1"/>
          </p:cNvGraphicFramePr>
          <p:nvPr/>
        </p:nvGraphicFramePr>
        <p:xfrm>
          <a:off x="3131840" y="332657"/>
          <a:ext cx="2376263" cy="3500134"/>
        </p:xfrm>
        <a:graphic>
          <a:graphicData uri="http://schemas.openxmlformats.org/presentationml/2006/ole">
            <p:oleObj spid="_x0000_s9221" name="Document" r:id="rId6" imgW="6198169" imgH="9127693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021903.ADM\Desktop\ПОЧТА 2018\февраль 2020\МАТЕРИАЛЫ на ОБЩЕСТВ совет\хоры ветер\Без назван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4581128"/>
            <a:ext cx="3072341" cy="172819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7544" y="2924944"/>
            <a:ext cx="82809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14 июня 2019 года </a:t>
            </a:r>
            <a:r>
              <a:rPr lang="ru-RU" sz="2000" dirty="0" smtClean="0"/>
              <a:t> </a:t>
            </a:r>
            <a:r>
              <a:rPr lang="ru-RU" sz="2000" b="1" dirty="0" smtClean="0">
                <a:latin typeface="Georgia" pitchFamily="18" charset="0"/>
              </a:rPr>
              <a:t>Спартакиада семейных команд </a:t>
            </a:r>
            <a:r>
              <a:rPr lang="ru-RU" sz="2000" b="1" dirty="0" err="1" smtClean="0">
                <a:latin typeface="Georgia" pitchFamily="18" charset="0"/>
              </a:rPr>
              <a:t>Кондинского</a:t>
            </a:r>
            <a:r>
              <a:rPr lang="ru-RU" sz="2000" b="1" dirty="0" smtClean="0">
                <a:latin typeface="Georgia" pitchFamily="18" charset="0"/>
              </a:rPr>
              <a:t> района  «Папа, мама, я - спортивная семья» на базе крытого ледового корта «</a:t>
            </a:r>
            <a:r>
              <a:rPr lang="ru-RU" sz="2000" b="1" dirty="0" err="1" smtClean="0">
                <a:latin typeface="Georgia" pitchFamily="18" charset="0"/>
              </a:rPr>
              <a:t>Конда</a:t>
            </a:r>
            <a:r>
              <a:rPr lang="ru-RU" sz="2000" b="1" dirty="0" smtClean="0">
                <a:latin typeface="Georgia" pitchFamily="18" charset="0"/>
              </a:rPr>
              <a:t> – Арена», приняли участие 8 семейных команд</a:t>
            </a:r>
          </a:p>
          <a:p>
            <a:endParaRPr lang="ru-RU" sz="2000" b="1" dirty="0">
              <a:latin typeface="Georgia" pitchFamily="18" charset="0"/>
            </a:endParaRPr>
          </a:p>
        </p:txBody>
      </p:sp>
      <p:pic>
        <p:nvPicPr>
          <p:cNvPr id="7170" name="Picture 2" descr="C:\Users\021903.ADM\Desktop\МАТЕРИАЛЫ на ОБЩЕСТВ совет\Спорт\папа мама я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59" y="260648"/>
            <a:ext cx="3552395" cy="2664296"/>
          </a:xfrm>
          <a:prstGeom prst="rect">
            <a:avLst/>
          </a:prstGeom>
          <a:noFill/>
        </p:spPr>
      </p:pic>
      <p:pic>
        <p:nvPicPr>
          <p:cNvPr id="7171" name="Picture 3" descr="C:\Users\021903.ADM\Desktop\МАТЕРИАЛЫ на ОБЩЕСТВ совет\Спорт\папа мама я.JPG"/>
          <p:cNvPicPr>
            <a:picLocks noChangeAspect="1" noChangeArrowheads="1"/>
          </p:cNvPicPr>
          <p:nvPr/>
        </p:nvPicPr>
        <p:blipFill>
          <a:blip r:embed="rId4" cstate="print"/>
          <a:srcRect t="19345" b="21053"/>
          <a:stretch>
            <a:fillRect/>
          </a:stretch>
        </p:blipFill>
        <p:spPr bwMode="auto">
          <a:xfrm>
            <a:off x="251520" y="4221088"/>
            <a:ext cx="5400600" cy="2414163"/>
          </a:xfrm>
          <a:prstGeom prst="rect">
            <a:avLst/>
          </a:prstGeom>
          <a:noFill/>
        </p:spPr>
      </p:pic>
      <p:pic>
        <p:nvPicPr>
          <p:cNvPr id="7172" name="Picture 4" descr="C:\Users\021903.ADM\Desktop\МАТЕРИАЛЫ на ОБЩЕСТВ совет\14.06 соревнования\IMG_56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236646"/>
            <a:ext cx="3888432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021903.ADM\Desktop\ПОЧТА 2018\февраль 2020\МАТЕРИАЛЫ на ОБЩЕСТВ совет\хоры ветер\Без назван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4581128"/>
            <a:ext cx="3072341" cy="1728192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4355529" cy="3266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4021" y="260648"/>
            <a:ext cx="4128459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573016"/>
            <a:ext cx="2304256" cy="3072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2843809" y="3789040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Georgia" pitchFamily="18" charset="0"/>
              </a:rPr>
              <a:t>Районный фотоконкурс  «Семейный портрет», 48 работ приняли участие</a:t>
            </a:r>
            <a:endParaRPr lang="ru-RU" sz="2000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021903.ADM\Desktop\ПОЧТА 2018\февраль 2020\МАТЕРИАЛЫ на ОБЩЕСТВ совет\хоры ветер\Без назван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4941168"/>
            <a:ext cx="3072341" cy="172819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7544" y="2924944"/>
            <a:ext cx="8280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03648" y="188640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 smtClean="0">
                <a:latin typeface="Georgia" pitchFamily="18" charset="0"/>
              </a:rPr>
              <a:t>Благотворительная  акция </a:t>
            </a:r>
          </a:p>
          <a:p>
            <a:pPr algn="ctr"/>
            <a:r>
              <a:rPr lang="ru-RU" sz="1800" b="1" dirty="0" smtClean="0">
                <a:latin typeface="Georgia" pitchFamily="18" charset="0"/>
              </a:rPr>
              <a:t>«Поможем детям собраться в школу»</a:t>
            </a:r>
            <a:endParaRPr lang="ru-RU" sz="1800" b="1" dirty="0">
              <a:latin typeface="Georgia" pitchFamily="18" charset="0"/>
            </a:endParaRPr>
          </a:p>
        </p:txBody>
      </p:sp>
      <p:pic>
        <p:nvPicPr>
          <p:cNvPr id="12290" name="Picture 2" descr="C:\Users\021903.ADM\Desktop\Мои документы\Мои документы\мероприятия с СОЦ.ЗАЩИТОЙ\поможем детям собраться в школу\2019\20190801_152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2232" y="3898776"/>
            <a:ext cx="3182144" cy="2386608"/>
          </a:xfrm>
          <a:prstGeom prst="rect">
            <a:avLst/>
          </a:prstGeom>
          <a:noFill/>
        </p:spPr>
      </p:pic>
      <p:pic>
        <p:nvPicPr>
          <p:cNvPr id="12291" name="Picture 3" descr="Y:\Общая\РУО\Старцева Е.А\поможем детям собраться в школу\IMG_76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861048"/>
            <a:ext cx="4145832" cy="2763888"/>
          </a:xfrm>
          <a:prstGeom prst="rect">
            <a:avLst/>
          </a:prstGeom>
          <a:noFill/>
        </p:spPr>
      </p:pic>
      <p:pic>
        <p:nvPicPr>
          <p:cNvPr id="12292" name="Picture 4" descr="Y:\Общая\РУО\Старцева Е.А\поможем детям собраться в школу\IMG_76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1" y="908720"/>
            <a:ext cx="3456385" cy="2304256"/>
          </a:xfrm>
          <a:prstGeom prst="rect">
            <a:avLst/>
          </a:prstGeom>
          <a:noFill/>
        </p:spPr>
      </p:pic>
      <p:pic>
        <p:nvPicPr>
          <p:cNvPr id="12293" name="Picture 5" descr="Y:\Общая\РУО\Старцева Е.А\поможем детям собраться в школу\IMG_76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1052736"/>
            <a:ext cx="4068452" cy="2712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021903.ADM\Desktop\ПОЧТА 2018\февраль 2020\МАТЕРИАЛЫ на ОБЩЕСТВ совет\хоры ветер\Без назван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3717032"/>
            <a:ext cx="3072341" cy="172819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436096" y="260648"/>
            <a:ext cx="35283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С 25 декабря  2019 года по 14 января благотворительная Акция «Объединим сердца в новогоднюю ночь» (подарки для детей с ОВЗ и детей – инвалидов)</a:t>
            </a:r>
          </a:p>
          <a:p>
            <a:endParaRPr lang="ru-RU" sz="2000" b="1" dirty="0">
              <a:latin typeface="Georgia" pitchFamily="18" charset="0"/>
            </a:endParaRPr>
          </a:p>
        </p:txBody>
      </p:sp>
      <p:pic>
        <p:nvPicPr>
          <p:cNvPr id="10244" name="Picture 4" descr="C:\Users\021903.ADM\Desktop\Мои документы\УПОЛНОМОЧ по ПРавам ребенка\2019 Сердца в новогод ночь\ЦДО\акция ЦДО (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3691473" cy="2736304"/>
          </a:xfrm>
          <a:prstGeom prst="rect">
            <a:avLst/>
          </a:prstGeom>
          <a:noFill/>
        </p:spPr>
      </p:pic>
      <p:pic>
        <p:nvPicPr>
          <p:cNvPr id="10245" name="Picture 5" descr="C:\Users\021903.ADM\Desktop\Мои документы\УПОЛНОМОЧ по ПРавам ребенка\2019 Сердца в новогод ночь\ЦДО\акция ЦДО (6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853359"/>
            <a:ext cx="2808312" cy="3788617"/>
          </a:xfrm>
          <a:prstGeom prst="rect">
            <a:avLst/>
          </a:prstGeom>
          <a:noFill/>
        </p:spPr>
      </p:pic>
      <p:pic>
        <p:nvPicPr>
          <p:cNvPr id="10247" name="Picture 7" descr="C:\Users\021903.ADM\Desktop\Мои документы\Мои документы\ДОБРая ВОЛя ВОЛОНТЁРСтво\2019\АКЦИЯ Подарок Деда Мороза\20181230_181107.jpg"/>
          <p:cNvPicPr>
            <a:picLocks noChangeAspect="1" noChangeArrowheads="1"/>
          </p:cNvPicPr>
          <p:nvPr/>
        </p:nvPicPr>
        <p:blipFill>
          <a:blip r:embed="rId5" cstate="print"/>
          <a:srcRect l="23301" t="14980" b="10748"/>
          <a:stretch>
            <a:fillRect/>
          </a:stretch>
        </p:blipFill>
        <p:spPr bwMode="auto">
          <a:xfrm>
            <a:off x="683568" y="3212976"/>
            <a:ext cx="2700300" cy="3486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251520" y="4056739"/>
            <a:ext cx="820891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/>
            <a:r>
              <a:rPr lang="ru-RU" sz="2800" b="1" dirty="0">
                <a:solidFill>
                  <a:srgbClr val="000099"/>
                </a:solidFill>
              </a:rPr>
              <a:t>Что может быть семьи дороже?</a:t>
            </a:r>
            <a:br>
              <a:rPr lang="ru-RU" sz="2800" b="1" dirty="0">
                <a:solidFill>
                  <a:srgbClr val="000099"/>
                </a:solidFill>
              </a:rPr>
            </a:br>
            <a:r>
              <a:rPr lang="ru-RU" sz="2800" b="1" dirty="0">
                <a:solidFill>
                  <a:srgbClr val="000099"/>
                </a:solidFill>
              </a:rPr>
              <a:t>Теплом встречает отчий дом,</a:t>
            </a:r>
            <a:br>
              <a:rPr lang="ru-RU" sz="2800" b="1" dirty="0">
                <a:solidFill>
                  <a:srgbClr val="000099"/>
                </a:solidFill>
              </a:rPr>
            </a:br>
            <a:r>
              <a:rPr lang="ru-RU" sz="2800" b="1" dirty="0">
                <a:solidFill>
                  <a:srgbClr val="000099"/>
                </a:solidFill>
              </a:rPr>
              <a:t>Здесь ждут тебя всегда с любовью,</a:t>
            </a:r>
            <a:br>
              <a:rPr lang="ru-RU" sz="2800" b="1" dirty="0">
                <a:solidFill>
                  <a:srgbClr val="000099"/>
                </a:solidFill>
              </a:rPr>
            </a:br>
            <a:r>
              <a:rPr lang="ru-RU" sz="2800" b="1" dirty="0">
                <a:solidFill>
                  <a:srgbClr val="000099"/>
                </a:solidFill>
              </a:rPr>
              <a:t>И провожают в путь с добром!</a:t>
            </a:r>
            <a:br>
              <a:rPr lang="ru-RU" sz="2800" b="1" dirty="0">
                <a:solidFill>
                  <a:srgbClr val="000099"/>
                </a:solidFill>
              </a:rPr>
            </a:b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" name="Picture 2" descr="C:\Users\021903.ADM\Desktop\ПОЧТА 2018\февраль 2020\МАТЕРИАЛЫ на ОБЩЕСТВ совет\хоры ветер\Без назван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5702" y="692696"/>
            <a:ext cx="2688298" cy="1512168"/>
          </a:xfrm>
          <a:prstGeom prst="rect">
            <a:avLst/>
          </a:prstGeom>
          <a:noFill/>
        </p:spPr>
      </p:pic>
      <p:pic>
        <p:nvPicPr>
          <p:cNvPr id="31746" name="Picture 2" descr="C:\Users\021903.ADM\Desktop\Мои документы\публикации\РИСУНКИ\картинки\4300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32656"/>
            <a:ext cx="5436846" cy="36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 descr="75936121_bigstock_Thanksgiving_Day_65562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60648"/>
            <a:ext cx="4801092" cy="3384376"/>
          </a:xfrm>
          <a:prstGeom prst="rect">
            <a:avLst/>
          </a:prstGeom>
          <a:noFill/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539552" y="3820979"/>
            <a:ext cx="8424936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381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Распоряжение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Правительства ХМАО –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Югры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от 28.01.2019 №15-рг «О проведении в 2019 г. в ХМАО –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Югре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Года семьи»;</a:t>
            </a:r>
          </a:p>
          <a:p>
            <a:pPr marL="0" marR="0" lvl="0" indent="2381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ea typeface="Times New Roman" pitchFamily="18" charset="0"/>
              <a:cs typeface="Arial" pitchFamily="34" charset="0"/>
            </a:endParaRPr>
          </a:p>
          <a:p>
            <a:pPr lvl="0" indent="238125" algn="just">
              <a:buFont typeface="Arial" pitchFamily="34" charset="0"/>
              <a:buChar char="•"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ru-RU" sz="2000" b="1" i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Распоряжение  администрации </a:t>
            </a:r>
            <a:r>
              <a:rPr lang="ru-RU" sz="2000" b="1" i="1" dirty="0" err="1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Кондинского</a:t>
            </a:r>
            <a:r>
              <a:rPr lang="ru-RU" sz="2000" b="1" i="1" dirty="0" smtClean="0">
                <a:latin typeface="Georgia" pitchFamily="18" charset="0"/>
                <a:ea typeface="Times New Roman" pitchFamily="18" charset="0"/>
                <a:cs typeface="Arial" pitchFamily="34" charset="0"/>
              </a:rPr>
              <a:t> района от 06.03.2019 года №140-р «Об утверждении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Arial" pitchFamily="34" charset="0"/>
              </a:rPr>
              <a:t>план основных мероприятий на 2019 год, посвященных проведению в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Arial" pitchFamily="34" charset="0"/>
              </a:rPr>
              <a:t>Кондинском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Calibri" pitchFamily="34" charset="0"/>
                <a:cs typeface="Arial" pitchFamily="34" charset="0"/>
              </a:rPr>
              <a:t> районе Года семьи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»</a:t>
            </a:r>
          </a:p>
          <a:p>
            <a:pPr marL="0" marR="0" lvl="0" indent="2381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4" name="Picture 2" descr="C:\Users\021903.ADM\Desktop\ПОЧТА 2018\февраль 2020\МАТЕРИАЛЫ на ОБЩЕСТВ совет\хоры ветер\Без назван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476672"/>
            <a:ext cx="2242887" cy="1261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539552" y="5052085"/>
            <a:ext cx="84249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3812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4" name="Picture 2" descr="C:\Users\021903.ADM\Desktop\ПОЧТА 2018\февраль 2020\МАТЕРИАЛЫ на ОБЩЕСТВ совет\хоры ветер\Без назван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476672"/>
            <a:ext cx="2242887" cy="126162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971600" y="3198168"/>
            <a:ext cx="7848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Georgia" pitchFamily="18" charset="0"/>
              </a:rPr>
              <a:t>14 февраля 2019 г. на базе РДКИ «</a:t>
            </a:r>
            <a:r>
              <a:rPr lang="ru-RU" sz="2000" b="1" dirty="0" err="1" smtClean="0">
                <a:latin typeface="Georgia" pitchFamily="18" charset="0"/>
              </a:rPr>
              <a:t>Конда</a:t>
            </a:r>
            <a:r>
              <a:rPr lang="ru-RU" sz="2000" b="1" dirty="0" smtClean="0">
                <a:latin typeface="Georgia" pitchFamily="18" charset="0"/>
              </a:rPr>
              <a:t>» Районный фестиваль хоровых коллективов «С песней по </a:t>
            </a:r>
            <a:r>
              <a:rPr lang="ru-RU" sz="2000" b="1" dirty="0" err="1" smtClean="0">
                <a:latin typeface="Georgia" pitchFamily="18" charset="0"/>
              </a:rPr>
              <a:t>Конде</a:t>
            </a:r>
            <a:r>
              <a:rPr lang="ru-RU" sz="2000" b="1" dirty="0" smtClean="0">
                <a:latin typeface="Georgia" pitchFamily="18" charset="0"/>
              </a:rPr>
              <a:t>» </a:t>
            </a:r>
            <a:endParaRPr lang="ru-RU" sz="2000" b="1" dirty="0">
              <a:latin typeface="Georgia" pitchFamily="18" charset="0"/>
            </a:endParaRPr>
          </a:p>
        </p:txBody>
      </p:sp>
      <p:pic>
        <p:nvPicPr>
          <p:cNvPr id="2050" name="Picture 2" descr="C:\Users\021903.ADM\Desktop\МАТЕРИАЛЫ на ОБЩЕСТВ совет\культура\хоры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320481" cy="2890345"/>
          </a:xfrm>
          <a:prstGeom prst="rect">
            <a:avLst/>
          </a:prstGeom>
          <a:noFill/>
        </p:spPr>
      </p:pic>
      <p:pic>
        <p:nvPicPr>
          <p:cNvPr id="2052" name="Picture 4" descr="C:\Users\021903.ADM\Desktop\МАТЕРИАЛЫ на ОБЩЕСТВ совет\культура\хоры (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933056"/>
            <a:ext cx="3985224" cy="2664296"/>
          </a:xfrm>
          <a:prstGeom prst="rect">
            <a:avLst/>
          </a:prstGeom>
          <a:noFill/>
        </p:spPr>
      </p:pic>
      <p:pic>
        <p:nvPicPr>
          <p:cNvPr id="2053" name="Picture 5" descr="C:\Users\021903.ADM\Desktop\МАТЕРИАЛЫ на ОБЩЕСТВ совет\культура\хоры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933056"/>
            <a:ext cx="3994706" cy="26700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021903.ADM\Desktop\ПОЧТА 2018\февраль 2020\МАТЕРИАЛЫ на ОБЩЕСТВ совет\хоры ветер\Без назван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8814" y="476672"/>
            <a:ext cx="2816313" cy="1584176"/>
          </a:xfrm>
          <a:prstGeom prst="rect">
            <a:avLst/>
          </a:prstGeom>
          <a:noFill/>
        </p:spPr>
      </p:pic>
      <p:pic>
        <p:nvPicPr>
          <p:cNvPr id="1026" name="Picture 2" descr="C:\Users\021903.ADM\Desktop\МАТЕРИАЛЫ на ОБЩЕСТВ совет\Спорт\фестиваль многодетных 1.JPG"/>
          <p:cNvPicPr>
            <a:picLocks noChangeAspect="1" noChangeArrowheads="1"/>
          </p:cNvPicPr>
          <p:nvPr/>
        </p:nvPicPr>
        <p:blipFill>
          <a:blip r:embed="rId3" cstate="print"/>
          <a:srcRect l="3077" t="17308" r="3231" b="22115"/>
          <a:stretch>
            <a:fillRect/>
          </a:stretch>
        </p:blipFill>
        <p:spPr bwMode="auto">
          <a:xfrm>
            <a:off x="395536" y="476672"/>
            <a:ext cx="5512932" cy="237626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39552" y="3013502"/>
            <a:ext cx="6768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latin typeface="Georgia" pitchFamily="18" charset="0"/>
              </a:rPr>
              <a:t>16 февраля 2019 года   Зимний фестиваль  Всероссийского физкультурно-спортивного комплекса «Готов к труду и обороне» (ГТО) среди семейных команд</a:t>
            </a:r>
            <a:endParaRPr lang="ru-RU" sz="1800" b="1" dirty="0">
              <a:latin typeface="Georgia" pitchFamily="18" charset="0"/>
            </a:endParaRPr>
          </a:p>
        </p:txBody>
      </p:sp>
      <p:pic>
        <p:nvPicPr>
          <p:cNvPr id="1027" name="Picture 3" descr="C:\Users\021903.ADM\Desktop\МАТЕРИАЛЫ на ОБЩЕСТВ совет\Спорт\фестиваль многодетных.JPG"/>
          <p:cNvPicPr>
            <a:picLocks noChangeAspect="1" noChangeArrowheads="1"/>
          </p:cNvPicPr>
          <p:nvPr/>
        </p:nvPicPr>
        <p:blipFill>
          <a:blip r:embed="rId4" cstate="print"/>
          <a:srcRect l="7180" t="27694" r="12814" b="15379"/>
          <a:stretch>
            <a:fillRect/>
          </a:stretch>
        </p:blipFill>
        <p:spPr bwMode="auto">
          <a:xfrm>
            <a:off x="3275856" y="4005064"/>
            <a:ext cx="5616624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021903.ADM\Desktop\ПОЧТА 2018\февраль 2020\МАТЕРИАЛЫ на ОБЩЕСТВ совет\хоры ветер\Без назван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2786" y="476672"/>
            <a:ext cx="3072341" cy="172819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5536" y="2780928"/>
            <a:ext cx="8280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Georgia" pitchFamily="18" charset="0"/>
              </a:rPr>
              <a:t>1 марта 2019 года  22  районный конкурс вокального искусства «</a:t>
            </a:r>
            <a:r>
              <a:rPr lang="ru-RU" sz="2000" b="1" dirty="0" err="1" smtClean="0">
                <a:latin typeface="Georgia" pitchFamily="18" charset="0"/>
              </a:rPr>
              <a:t>Кондинские</a:t>
            </a:r>
            <a:r>
              <a:rPr lang="ru-RU" sz="2000" b="1" dirty="0" smtClean="0">
                <a:latin typeface="Georgia" pitchFamily="18" charset="0"/>
              </a:rPr>
              <a:t> роднички» посвященный Году семьи, 130 участников</a:t>
            </a:r>
            <a:endParaRPr lang="ru-RU" sz="2000" b="1" dirty="0">
              <a:latin typeface="Georgia" pitchFamily="18" charset="0"/>
            </a:endParaRPr>
          </a:p>
        </p:txBody>
      </p:sp>
      <p:pic>
        <p:nvPicPr>
          <p:cNvPr id="3074" name="Picture 2" descr="C:\Users\021903.ADM\Desktop\МАТЕРИАЛЫ на ОБЩЕСТВ совет\культура\DSC_0107.JPG"/>
          <p:cNvPicPr>
            <a:picLocks noChangeAspect="1" noChangeArrowheads="1"/>
          </p:cNvPicPr>
          <p:nvPr/>
        </p:nvPicPr>
        <p:blipFill>
          <a:blip r:embed="rId3" cstate="print"/>
          <a:srcRect b="20643"/>
          <a:stretch>
            <a:fillRect/>
          </a:stretch>
        </p:blipFill>
        <p:spPr bwMode="auto">
          <a:xfrm>
            <a:off x="395536" y="404664"/>
            <a:ext cx="4355468" cy="2304256"/>
          </a:xfrm>
          <a:prstGeom prst="rect">
            <a:avLst/>
          </a:prstGeom>
          <a:noFill/>
        </p:spPr>
      </p:pic>
      <p:pic>
        <p:nvPicPr>
          <p:cNvPr id="3075" name="Picture 3" descr="C:\Users\021903.ADM\Desktop\МАТЕРИАЛЫ на ОБЩЕСТВ совет\культура\DSC_0465.JPG"/>
          <p:cNvPicPr>
            <a:picLocks noChangeAspect="1" noChangeArrowheads="1"/>
          </p:cNvPicPr>
          <p:nvPr/>
        </p:nvPicPr>
        <p:blipFill>
          <a:blip r:embed="rId4" cstate="print"/>
          <a:srcRect r="36191"/>
          <a:stretch>
            <a:fillRect/>
          </a:stretch>
        </p:blipFill>
        <p:spPr bwMode="auto">
          <a:xfrm>
            <a:off x="323528" y="3861048"/>
            <a:ext cx="2664296" cy="2783632"/>
          </a:xfrm>
          <a:prstGeom prst="rect">
            <a:avLst/>
          </a:prstGeom>
          <a:noFill/>
        </p:spPr>
      </p:pic>
      <p:pic>
        <p:nvPicPr>
          <p:cNvPr id="3076" name="Picture 4" descr="C:\Users\021903.ADM\Desktop\МАТЕРИАЛЫ на ОБЩЕСТВ совет\культура\DSC_0070.JPG"/>
          <p:cNvPicPr>
            <a:picLocks noChangeAspect="1" noChangeArrowheads="1"/>
          </p:cNvPicPr>
          <p:nvPr/>
        </p:nvPicPr>
        <p:blipFill>
          <a:blip r:embed="rId5" cstate="print"/>
          <a:srcRect l="10529" r="10504" b="21033"/>
          <a:stretch>
            <a:fillRect/>
          </a:stretch>
        </p:blipFill>
        <p:spPr bwMode="auto">
          <a:xfrm>
            <a:off x="3743908" y="3789040"/>
            <a:ext cx="4212468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021903.ADM\Desktop\ПОЧТА 2018\февраль 2020\МАТЕРИАЛЫ на ОБЩЕСТВ совет\хоры ветер\Без назван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2786" y="476672"/>
            <a:ext cx="3072341" cy="172819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5536" y="2780928"/>
            <a:ext cx="82809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Georgia" pitchFamily="18" charset="0"/>
              </a:rPr>
              <a:t>15 марта 2019 года  Фестиваль театрального искусства «Театральная весна» в рамках Года Театра в России,  приняли участие 80 человек</a:t>
            </a:r>
          </a:p>
          <a:p>
            <a:endParaRPr lang="ru-RU" sz="2000" b="1" dirty="0">
              <a:latin typeface="Georgia" pitchFamily="18" charset="0"/>
            </a:endParaRPr>
          </a:p>
        </p:txBody>
      </p:sp>
      <p:pic>
        <p:nvPicPr>
          <p:cNvPr id="4098" name="Picture 2" descr="C:\Users\021903.ADM\Desktop\МАТЕРИАЛЫ на ОБЩЕСТВ совет\культура\театр весна (3).jpg"/>
          <p:cNvPicPr>
            <a:picLocks noChangeAspect="1" noChangeArrowheads="1"/>
          </p:cNvPicPr>
          <p:nvPr/>
        </p:nvPicPr>
        <p:blipFill>
          <a:blip r:embed="rId3" cstate="print"/>
          <a:srcRect b="22577"/>
          <a:stretch>
            <a:fillRect/>
          </a:stretch>
        </p:blipFill>
        <p:spPr bwMode="auto">
          <a:xfrm>
            <a:off x="395536" y="332656"/>
            <a:ext cx="4464496" cy="2309241"/>
          </a:xfrm>
          <a:prstGeom prst="rect">
            <a:avLst/>
          </a:prstGeom>
          <a:noFill/>
        </p:spPr>
      </p:pic>
      <p:pic>
        <p:nvPicPr>
          <p:cNvPr id="4099" name="Picture 3" descr="C:\Users\021903.ADM\Desktop\МАТЕРИАЛЫ на ОБЩЕСТВ совет\культура\театр весна (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7550" y="3573016"/>
            <a:ext cx="4309328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021903.ADM\Desktop\ПОЧТА 2018\февраль 2020\МАТЕРИАЛЫ на ОБЩЕСТВ совет\хоры ветер\Без назван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2786" y="476672"/>
            <a:ext cx="3072341" cy="172819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5536" y="2780928"/>
            <a:ext cx="8280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15 мая 2019 года</a:t>
            </a:r>
            <a:r>
              <a:rPr lang="ru-RU" sz="2000" dirty="0" smtClean="0"/>
              <a:t> </a:t>
            </a:r>
            <a:r>
              <a:rPr lang="ru-RU" sz="2000" b="1" dirty="0" smtClean="0">
                <a:latin typeface="Georgia" pitchFamily="18" charset="0"/>
              </a:rPr>
              <a:t>проведен   </a:t>
            </a:r>
            <a:r>
              <a:rPr lang="en-US" sz="2000" b="1" dirty="0" smtClean="0">
                <a:latin typeface="Georgia" pitchFamily="18" charset="0"/>
              </a:rPr>
              <a:t>IV</a:t>
            </a:r>
            <a:r>
              <a:rPr lang="ru-RU" sz="2000" b="1" dirty="0" smtClean="0">
                <a:latin typeface="Georgia" pitchFamily="18" charset="0"/>
              </a:rPr>
              <a:t>  Семейный Форум </a:t>
            </a:r>
            <a:r>
              <a:rPr lang="ru-RU" sz="2000" b="1" dirty="0" err="1" smtClean="0">
                <a:latin typeface="Georgia" pitchFamily="18" charset="0"/>
              </a:rPr>
              <a:t>Кондинского</a:t>
            </a:r>
            <a:r>
              <a:rPr lang="ru-RU" sz="2000" b="1" dirty="0" smtClean="0">
                <a:latin typeface="Georgia" pitchFamily="18" charset="0"/>
              </a:rPr>
              <a:t> района,  приняли участие 318 человек</a:t>
            </a:r>
          </a:p>
          <a:p>
            <a:endParaRPr lang="ru-RU" sz="2000" b="1" dirty="0">
              <a:latin typeface="Georgia" pitchFamily="18" charset="0"/>
            </a:endParaRPr>
          </a:p>
        </p:txBody>
      </p:sp>
      <p:pic>
        <p:nvPicPr>
          <p:cNvPr id="5124" name="Picture 4" descr="C:\Users\021903.ADM\Desktop\Мои документы\Мои документы\СЕМЬЯ\2019\Семейный форум 2019\ФОТО\выступление воспитанников ДОУ.JPG"/>
          <p:cNvPicPr>
            <a:picLocks noChangeAspect="1" noChangeArrowheads="1"/>
          </p:cNvPicPr>
          <p:nvPr/>
        </p:nvPicPr>
        <p:blipFill>
          <a:blip r:embed="rId3" cstate="print"/>
          <a:srcRect t="14673" r="23180"/>
          <a:stretch>
            <a:fillRect/>
          </a:stretch>
        </p:blipFill>
        <p:spPr bwMode="auto">
          <a:xfrm>
            <a:off x="323528" y="3789040"/>
            <a:ext cx="3888432" cy="2880779"/>
          </a:xfrm>
          <a:prstGeom prst="rect">
            <a:avLst/>
          </a:prstGeom>
          <a:noFill/>
        </p:spPr>
      </p:pic>
      <p:pic>
        <p:nvPicPr>
          <p:cNvPr id="5125" name="Picture 5" descr="C:\Users\021903.ADM\Desktop\Мои документы\Мои документы\СЕМЬЯ\2019\Семейный форум 2019\ФОТО\IMG_89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66043" y="3789040"/>
            <a:ext cx="4210413" cy="2808312"/>
          </a:xfrm>
          <a:prstGeom prst="rect">
            <a:avLst/>
          </a:prstGeom>
          <a:noFill/>
        </p:spPr>
      </p:pic>
      <p:pic>
        <p:nvPicPr>
          <p:cNvPr id="5126" name="Picture 6" descr="C:\Users\021903.ADM\Desktop\Мои документы\Мои документы\СЕМЬЯ\2018\ФОРУМ\СЕМЕЙНЫЙ ФОРУМ\IMG_42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88640"/>
            <a:ext cx="3888432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021903.ADM\Desktop\ПОЧТА 2018\февраль 2020\МАТЕРИАЛЫ на ОБЩЕСТВ совет\хоры ветер\Без назван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1659" y="332656"/>
            <a:ext cx="3072341" cy="172819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51520" y="4221088"/>
            <a:ext cx="35283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25 мая 2019 года</a:t>
            </a:r>
            <a:r>
              <a:rPr lang="ru-RU" sz="2000" dirty="0" smtClean="0"/>
              <a:t> </a:t>
            </a:r>
            <a:r>
              <a:rPr lang="ru-RU" sz="2000" b="1" dirty="0" smtClean="0">
                <a:latin typeface="Georgia" pitchFamily="18" charset="0"/>
              </a:rPr>
              <a:t>проведен</a:t>
            </a:r>
            <a:r>
              <a:rPr lang="ru-RU" sz="2000" dirty="0" smtClean="0"/>
              <a:t> </a:t>
            </a:r>
            <a:r>
              <a:rPr lang="ru-RU" sz="2000" b="1" dirty="0" smtClean="0">
                <a:latin typeface="Georgia" pitchFamily="18" charset="0"/>
              </a:rPr>
              <a:t>II Фестиваль семейного спорта среди многодетных и замещающих семей </a:t>
            </a:r>
            <a:r>
              <a:rPr lang="ru-RU" sz="2000" b="1" dirty="0" err="1" smtClean="0">
                <a:latin typeface="Georgia" pitchFamily="18" charset="0"/>
              </a:rPr>
              <a:t>Кондинского</a:t>
            </a:r>
            <a:r>
              <a:rPr lang="ru-RU" sz="2000" b="1" dirty="0" smtClean="0">
                <a:latin typeface="Georgia" pitchFamily="18" charset="0"/>
              </a:rPr>
              <a:t> района </a:t>
            </a:r>
          </a:p>
          <a:p>
            <a:endParaRPr lang="ru-RU" sz="2000" b="1" dirty="0">
              <a:latin typeface="Georgia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280831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 descr="C:\Users\021903.ADM\Desktop\МАТЕРИАЛЫ на ОБЩЕСТВ совет\опека\Конкурс Замещающая семья года\CBUfhUB7NP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260648"/>
            <a:ext cx="2879725" cy="2000250"/>
          </a:xfrm>
          <a:prstGeom prst="rect">
            <a:avLst/>
          </a:prstGeom>
          <a:noFill/>
        </p:spPr>
      </p:pic>
      <p:pic>
        <p:nvPicPr>
          <p:cNvPr id="8196" name="Picture 4" descr="C:\Users\021903.ADM\Desktop\МАТЕРИАЛЫ на ОБЩЕСТВ совет\опека\Конкурс Замещающая семья года\cob8ZuyVlb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2852936"/>
            <a:ext cx="2592288" cy="345638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6732240" y="2852936"/>
            <a:ext cx="22322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Georgia" pitchFamily="18" charset="0"/>
              </a:rPr>
              <a:t>05 апреля 2019 года  Районный конкурс «Замещающая семья года»</a:t>
            </a:r>
            <a:endParaRPr lang="ru-RU" sz="2000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021903.ADM\Desktop\ПОЧТА 2018\февраль 2020\МАТЕРИАЛЫ на ОБЩЕСТВ совет\хоры ветер\Без назван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2132856"/>
            <a:ext cx="3072341" cy="172819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419872" y="332656"/>
            <a:ext cx="33123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Georgia" pitchFamily="18" charset="0"/>
              </a:rPr>
              <a:t>17 мая 2019 года  проведен  фестиваль семей, имеющих детей с ОВЗ, «Семья - единство помыслов и дел»,  приняли участие 37 человек</a:t>
            </a:r>
          </a:p>
          <a:p>
            <a:endParaRPr lang="ru-RU" sz="2000" b="1" dirty="0">
              <a:latin typeface="Georgia" pitchFamily="18" charset="0"/>
            </a:endParaRPr>
          </a:p>
        </p:txBody>
      </p:sp>
      <p:pic>
        <p:nvPicPr>
          <p:cNvPr id="6146" name="Picture 2" descr="C:\Users\021903.ADM\Desktop\МАТЕРИАЛЫ на ОБЩЕСТВ совет\Соцзащита\фестиваль семья единство помыслов\Фото-01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3072341" cy="2304256"/>
          </a:xfrm>
          <a:prstGeom prst="rect">
            <a:avLst/>
          </a:prstGeom>
          <a:noFill/>
        </p:spPr>
      </p:pic>
      <p:pic>
        <p:nvPicPr>
          <p:cNvPr id="6149" name="Picture 5" descr="C:\Users\021903.ADM\Desktop\МАТЕРИАЛЫ на ОБЩЕСТВ совет\Соцзащита\под крышей дома моего\IMG_0984.JPG"/>
          <p:cNvPicPr>
            <a:picLocks noChangeAspect="1" noChangeArrowheads="1"/>
          </p:cNvPicPr>
          <p:nvPr/>
        </p:nvPicPr>
        <p:blipFill>
          <a:blip r:embed="rId4" cstate="print"/>
          <a:srcRect b="12276"/>
          <a:stretch>
            <a:fillRect/>
          </a:stretch>
        </p:blipFill>
        <p:spPr bwMode="auto">
          <a:xfrm>
            <a:off x="3851920" y="4077072"/>
            <a:ext cx="4432567" cy="259228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95536" y="2708920"/>
            <a:ext cx="53285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latin typeface="Georgia" pitchFamily="18" charset="0"/>
              </a:rPr>
              <a:t>Конкурс для семей находящихся в трудной жизненной ситуации</a:t>
            </a:r>
          </a:p>
          <a:p>
            <a:r>
              <a:rPr lang="ru-RU" sz="1800" b="1" dirty="0" smtClean="0">
                <a:latin typeface="Georgia" pitchFamily="18" charset="0"/>
              </a:rPr>
              <a:t> «Под крышей дома моего» </a:t>
            </a:r>
            <a:endParaRPr lang="ru-RU" sz="1800" b="1" dirty="0">
              <a:latin typeface="Georgia" pitchFamily="18" charset="0"/>
            </a:endParaRPr>
          </a:p>
        </p:txBody>
      </p:sp>
      <p:pic>
        <p:nvPicPr>
          <p:cNvPr id="6150" name="Picture 6" descr="C:\Users\021903.ADM\Desktop\МАТЕРИАЛЫ на ОБЩЕСТВ совет\Соцзащита\под крышей дома моего\IMG_0958.JPG"/>
          <p:cNvPicPr>
            <a:picLocks noChangeAspect="1" noChangeArrowheads="1"/>
          </p:cNvPicPr>
          <p:nvPr/>
        </p:nvPicPr>
        <p:blipFill>
          <a:blip r:embed="rId5" cstate="print"/>
          <a:srcRect l="4000" b="30667"/>
          <a:stretch>
            <a:fillRect/>
          </a:stretch>
        </p:blipFill>
        <p:spPr bwMode="auto">
          <a:xfrm>
            <a:off x="251520" y="3717032"/>
            <a:ext cx="2664296" cy="2886320"/>
          </a:xfrm>
          <a:prstGeom prst="rect">
            <a:avLst/>
          </a:prstGeom>
          <a:noFill/>
        </p:spPr>
      </p:pic>
      <p:pic>
        <p:nvPicPr>
          <p:cNvPr id="6151" name="Picture 7" descr="C:\Users\021903.ADM\Desktop\МАТЕРИАЛЫ на ОБЩЕСТВ совет\Соцзащита\под крышей дома моего\IMG_0964.JPG"/>
          <p:cNvPicPr>
            <a:picLocks noChangeAspect="1" noChangeArrowheads="1"/>
          </p:cNvPicPr>
          <p:nvPr/>
        </p:nvPicPr>
        <p:blipFill>
          <a:blip r:embed="rId6" cstate="print"/>
          <a:srcRect l="21622" r="29730"/>
          <a:stretch>
            <a:fillRect/>
          </a:stretch>
        </p:blipFill>
        <p:spPr bwMode="auto">
          <a:xfrm>
            <a:off x="6948264" y="1124744"/>
            <a:ext cx="1944216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347</Words>
  <Application>Microsoft Office PowerPoint</Application>
  <PresentationFormat>Экран (4:3)</PresentationFormat>
  <Paragraphs>26</Paragraphs>
  <Slides>15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Оформление по умолчанию</vt:lpstr>
      <vt:lpstr>Acrobat Document</vt:lpstr>
      <vt:lpstr>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Организация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Customer</dc:creator>
  <cp:lastModifiedBy>021903</cp:lastModifiedBy>
  <cp:revision>42</cp:revision>
  <dcterms:created xsi:type="dcterms:W3CDTF">2012-08-19T17:36:44Z</dcterms:created>
  <dcterms:modified xsi:type="dcterms:W3CDTF">2020-02-11T09:54:12Z</dcterms:modified>
</cp:coreProperties>
</file>