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7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99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298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36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33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37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0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7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8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97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29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1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1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44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9CC7-88A8-43F9-AF6D-E0C1C67578F6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30FDCA-B05E-45DF-AFF4-98CA00449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4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9713" y="1566194"/>
            <a:ext cx="8673737" cy="3541383"/>
          </a:xfrm>
        </p:spPr>
        <p:txBody>
          <a:bodyPr/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составлении заявки и написании проекта/программы на получение статуса региональной инновационной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3114" y="339824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</a:t>
            </a:r>
            <a:r>
              <a:rPr lang="ru-RU" b="1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совет </a:t>
            </a:r>
            <a:r>
              <a:rPr lang="ru-RU" b="1" i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обеспечению сопровождения деятельности образовательных организаций, имеющих статус инновационных площадок или планирующих подать заявку на получение статуса инновационной площадки 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98061" y="210353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98061" y="5604155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i="1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Суднева</a:t>
            </a:r>
            <a:r>
              <a:rPr lang="ru-RU" b="1" i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Геннадьевна, </a:t>
            </a:r>
          </a:p>
          <a:p>
            <a:pPr algn="ctr"/>
            <a:r>
              <a:rPr lang="ru-RU" b="1" i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районного Экспертного совета</a:t>
            </a:r>
            <a:endParaRPr lang="ru-RU" b="1" i="1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82" y="210353"/>
            <a:ext cx="988197" cy="10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5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1255" y="335902"/>
            <a:ext cx="1035698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инновационного проекта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оформления инновационного проекта, предлагаем оценить его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ниже приведенным критериям, как будут делать это эксперты.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проектная идея своевременна, необходима, направлена на развитие?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проект предлагает новые подходы, совершенствование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практики?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значимость: результаты проекта можно использовать в других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организациях?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эффекты проекта: какие изменения произойдут в РСО после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проекта?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Описаны ли ожидаемые результаты? Насколько полно?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внимание!!! Соответствуют ли: анализ ситуации описанию проблем,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 – основным направлениям деятельности, цели и задачи – итоговым продуктам.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5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состоит из:</a:t>
            </a:r>
            <a:endParaRPr lang="ru-RU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46739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раздела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раздела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194627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95874" cy="13208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раздел включает:</a:t>
            </a:r>
            <a:endParaRPr lang="ru-RU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25190"/>
              </p:ext>
            </p:extLst>
          </p:nvPr>
        </p:nvGraphicFramePr>
        <p:xfrm>
          <a:off x="489257" y="1680666"/>
          <a:ext cx="9643788" cy="4655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3788">
                  <a:extLst>
                    <a:ext uri="{9D8B030D-6E8A-4147-A177-3AD203B41FA5}">
                      <a16:colId xmlns:a16="http://schemas.microsoft.com/office/drawing/2014/main" val="3802534183"/>
                    </a:ext>
                  </a:extLst>
                </a:gridCol>
              </a:tblGrid>
              <a:tr h="908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наименование организации-соискателя с указанием муниципального образования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22396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нахождения организации-соискателя (юридический адрес)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377570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нахождения организации-соискателя (фактический адрес)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833043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сайта организации-соискателя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826958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 организации-соискателя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427401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руководителя организации-соискателя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827788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 и контактные телефоны руководителя организации-соискателя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536154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ответственного за заполнение заявки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815583"/>
                  </a:ext>
                </a:extLst>
              </a:tr>
              <a:tr h="439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почта и контактные телефоны ответственного за заполнение заявки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759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6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95874" cy="13208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включает:</a:t>
            </a:r>
            <a:endParaRPr lang="ru-RU" sz="4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64458"/>
              </p:ext>
            </p:extLst>
          </p:nvPr>
        </p:nvGraphicFramePr>
        <p:xfrm>
          <a:off x="358629" y="1779296"/>
          <a:ext cx="9961028" cy="4296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1028">
                  <a:extLst>
                    <a:ext uri="{9D8B030D-6E8A-4147-A177-3AD203B41FA5}">
                      <a16:colId xmlns:a16="http://schemas.microsoft.com/office/drawing/2014/main" val="2075458907"/>
                    </a:ext>
                  </a:extLst>
                </a:gridCol>
              </a:tblGrid>
              <a:tr h="1071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(цели) предлагаемого проекта (программы)</a:t>
                      </a:r>
                      <a:endParaRPr lang="ru-RU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089883"/>
                  </a:ext>
                </a:extLst>
              </a:tr>
              <a:tr h="1071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предлагаемого проекта (программы)</a:t>
                      </a:r>
                      <a:endParaRPr lang="ru-RU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27985"/>
                  </a:ext>
                </a:extLst>
              </a:tr>
              <a:tr h="1071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идея (идеи) предлагаемого проекта (программы)</a:t>
                      </a:r>
                      <a:endParaRPr lang="ru-RU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194219"/>
                  </a:ext>
                </a:extLst>
              </a:tr>
              <a:tr h="1071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его (ее) значимости </a:t>
                      </a:r>
                      <a:r>
                        <a:rPr lang="ru-RU" sz="3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развития </a:t>
                      </a:r>
                      <a:r>
                        <a:rPr lang="ru-RU" sz="3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образования</a:t>
                      </a: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5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7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9917" y="147201"/>
            <a:ext cx="1039430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важнейших условий успешности проекта - наличие четко определенной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 достижимой, перспективной цели, которая порождается проблемой и предлагает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конкретное решение обозначенной проблемы.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должна быть сформулирована как изменение сложившейся ситуации: чего мы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хотим достичь?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предвосхищаемый результат деятельности.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цели необходимо сформулировать ясное представление, какой результат будет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 в итоге реализации инновационного проекта, как инновационный проект изменит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существующую массовую педагогическую практику.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формулировке темы проекта используются слова «разработать», «создать», «апробировать»…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«Разработать, апробировать и описать технологии организации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профессиональных обучающихся сообществ».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Разработчикам нужно обратить внимание - является ли цель достижимой,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реалистичной,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(т.е. прогнозируемые результаты поддаются измерению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выделению наблюдаемых показателей).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9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935" y="335846"/>
            <a:ext cx="99277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- конкретные частные результаты, разбивающие цель на ряд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последовательных шагов, заметно отличающихся друг от друга, и позволяющих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цель.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формулируются к различным этапам инновационного проекта. Отвечают 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«Каким образом достичь цели?» В формулировке задач используются глаголы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«создать», «определить», «провести», «изменить».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Поставленные задачи используются для выделения этапов и стадий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 проекта, задают логику раскрытия содержания инновационного проекта.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Сформулированные задачи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переформулируются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систему заданий и мероприятий. Этот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мероприятий должен определять пути и способы достижения целей.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обратить внимание, насколько поставленные в инновационном проекте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логически вытекают из постановки проблемы.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34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7241" y="1443841"/>
            <a:ext cx="94799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сформулирована тема инновационного проекта, определены цель 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доказана актуальность необходимо раскрыть суть идеи разработки и реализации проекта.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идея - своеобразный качественный скачок мысли за пределы уже ранее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познанного.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суть идеи указывает, какие научные концепции (теории, подходы) каких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авторов легли в основу инновационного проекта.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обосновать суть идеи, апробация которой планируется в процессе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2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351" y="161730"/>
            <a:ext cx="8895874" cy="62204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включает: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358939"/>
              </p:ext>
            </p:extLst>
          </p:nvPr>
        </p:nvGraphicFramePr>
        <p:xfrm>
          <a:off x="194328" y="861646"/>
          <a:ext cx="11756571" cy="5583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1">
                  <a:extLst>
                    <a:ext uri="{9D8B030D-6E8A-4147-A177-3AD203B41FA5}">
                      <a16:colId xmlns:a16="http://schemas.microsoft.com/office/drawing/2014/main" val="642200495"/>
                    </a:ext>
                  </a:extLst>
                </a:gridCol>
              </a:tblGrid>
              <a:tr h="6203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Исходные теоретические положения проекта (программы)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41943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реализации проекта (программы) по учебным годам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668739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проекта (программы), (краткое описание)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353496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деятельности по реализации проекта (программы)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49900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Прогнозируемые результаты по каждому этапу реализации проекта (программы)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118429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Необходимые условия организации работ по реализации проекта (программы)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972988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контроля и обеспечения достоверности результатов реализации проекта (программы)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39392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научных и (или) учебно-методических разработок по теме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53637"/>
                  </a:ext>
                </a:extLst>
              </a:tr>
              <a:tr h="6203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план реализации проекта (программы) с указанием сроков реализации по этапам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484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16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351" y="161730"/>
            <a:ext cx="8895874" cy="62204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включает: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675997"/>
              </p:ext>
            </p:extLst>
          </p:nvPr>
        </p:nvGraphicFramePr>
        <p:xfrm>
          <a:off x="220705" y="1311309"/>
          <a:ext cx="11756571" cy="5085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1">
                  <a:extLst>
                    <a:ext uri="{9D8B030D-6E8A-4147-A177-3AD203B41FA5}">
                      <a16:colId xmlns:a16="http://schemas.microsoft.com/office/drawing/2014/main" val="642200495"/>
                    </a:ext>
                  </a:extLst>
                </a:gridCol>
              </a:tblGrid>
              <a:tr h="512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конечной инновационной продукции (результатов)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502279"/>
                  </a:ext>
                </a:extLst>
              </a:tr>
              <a:tr h="11391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возможности реализации проекта (программы) в соответствии с законодательством Российской Федерации в области образования или предложения по содержанию проекта нормативного правового акта, необходимого для реализации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42194"/>
                  </a:ext>
                </a:extLst>
              </a:tr>
              <a:tr h="1050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органа самоуправления организации на участие в 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(программы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выписки из Протокола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органа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государственно-общественного</a:t>
                      </a:r>
                      <a:r>
                        <a:rPr lang="ru-RU" sz="1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организацией-соискателем)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20199"/>
                  </a:ext>
                </a:extLst>
              </a:tr>
              <a:tr h="641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по распространению и внедрению результатов проекта (программы) в массовую практику.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367471"/>
                  </a:ext>
                </a:extLst>
              </a:tr>
              <a:tr h="685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 устойчивости результатов проекта (программы) после окончания его реализации, включая механизмы его (ее) ресурсного обеспечения.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2366"/>
                  </a:ext>
                </a:extLst>
              </a:tr>
              <a:tr h="1025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Ссылка (актуальный режим доступа) на страницу  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официального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сайта организации, открывающая утвержденный в соответствии с установленным порядком инновационный проект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19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70479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723</Words>
  <Application>Microsoft Office PowerPoint</Application>
  <PresentationFormat>Широкоэкранный</PresentationFormat>
  <Paragraphs>106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О составлении заявки и написании проекта/программы на получение статуса региональной инновационной площадки</vt:lpstr>
      <vt:lpstr>Заявка состоит из:</vt:lpstr>
      <vt:lpstr>Информационный раздел включает:</vt:lpstr>
      <vt:lpstr>Целевой раздел включает:</vt:lpstr>
      <vt:lpstr>Презентация PowerPoint</vt:lpstr>
      <vt:lpstr>Презентация PowerPoint</vt:lpstr>
      <vt:lpstr>Презентация PowerPoint</vt:lpstr>
      <vt:lpstr>Содержательный раздел включает:</vt:lpstr>
      <vt:lpstr>Содержательный раздел включает: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составлении заявки и написании проекта/программы на получение статуса региональной инновационной площадки</dc:title>
  <dc:creator>Admin</dc:creator>
  <cp:lastModifiedBy>Admin</cp:lastModifiedBy>
  <cp:revision>4</cp:revision>
  <dcterms:created xsi:type="dcterms:W3CDTF">2023-03-28T09:57:53Z</dcterms:created>
  <dcterms:modified xsi:type="dcterms:W3CDTF">2023-03-28T10:36:08Z</dcterms:modified>
</cp:coreProperties>
</file>