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4"/>
  </p:notesMasterIdLst>
  <p:sldIdLst>
    <p:sldId id="256" r:id="rId2"/>
    <p:sldId id="271" r:id="rId3"/>
    <p:sldId id="272" r:id="rId4"/>
    <p:sldId id="273" r:id="rId5"/>
    <p:sldId id="265" r:id="rId6"/>
    <p:sldId id="266" r:id="rId7"/>
    <p:sldId id="278" r:id="rId8"/>
    <p:sldId id="275" r:id="rId9"/>
    <p:sldId id="280" r:id="rId10"/>
    <p:sldId id="276" r:id="rId11"/>
    <p:sldId id="279" r:id="rId12"/>
    <p:sldId id="27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3" d="100"/>
          <a:sy n="93" d="100"/>
        </p:scale>
        <p:origin x="-2160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7979C9-C76E-4FB0-A28A-836DF5A09CB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6E8EC5-CD2B-442A-AA9C-CEE8061AD6D1}">
      <dgm:prSet phldrT="[Текст]"/>
      <dgm:spPr>
        <a:solidFill>
          <a:schemeClr val="accent6"/>
        </a:solidFill>
      </dgm:spPr>
      <dgm:t>
        <a:bodyPr/>
        <a:lstStyle/>
        <a:p>
          <a:r>
            <a:rPr lang="ru-RU" dirty="0" smtClean="0"/>
            <a:t>Общность форм, видов и содержание деятельности</a:t>
          </a:r>
          <a:endParaRPr lang="ru-RU" dirty="0"/>
        </a:p>
      </dgm:t>
    </dgm:pt>
    <dgm:pt modelId="{10553876-B71A-4823-9006-9A023DF5A921}" type="parTrans" cxnId="{72B5DA3E-BD63-4883-A94B-64EA57E62838}">
      <dgm:prSet/>
      <dgm:spPr/>
      <dgm:t>
        <a:bodyPr/>
        <a:lstStyle/>
        <a:p>
          <a:endParaRPr lang="ru-RU"/>
        </a:p>
      </dgm:t>
    </dgm:pt>
    <dgm:pt modelId="{5276B34A-92C3-41D4-A0A5-70C8B2419702}" type="sibTrans" cxnId="{72B5DA3E-BD63-4883-A94B-64EA57E62838}">
      <dgm:prSet/>
      <dgm:spPr/>
      <dgm:t>
        <a:bodyPr/>
        <a:lstStyle/>
        <a:p>
          <a:endParaRPr lang="ru-RU"/>
        </a:p>
      </dgm:t>
    </dgm:pt>
    <dgm:pt modelId="{AE9B491B-74AB-4838-A1AB-EE514D29EFD7}">
      <dgm:prSet phldrT="[Текст]" phldr="1"/>
      <dgm:spPr/>
      <dgm:t>
        <a:bodyPr/>
        <a:lstStyle/>
        <a:p>
          <a:endParaRPr lang="ru-RU" dirty="0"/>
        </a:p>
      </dgm:t>
    </dgm:pt>
    <dgm:pt modelId="{B377968B-0C94-4830-940C-90628DA8F2DC}" type="parTrans" cxnId="{C4858D46-1469-4713-92DC-106C2059560A}">
      <dgm:prSet/>
      <dgm:spPr/>
      <dgm:t>
        <a:bodyPr/>
        <a:lstStyle/>
        <a:p>
          <a:endParaRPr lang="ru-RU"/>
        </a:p>
      </dgm:t>
    </dgm:pt>
    <dgm:pt modelId="{62B666D8-2AA6-4BCF-ABCE-D99FD4B80608}" type="sibTrans" cxnId="{C4858D46-1469-4713-92DC-106C2059560A}">
      <dgm:prSet/>
      <dgm:spPr/>
      <dgm:t>
        <a:bodyPr/>
        <a:lstStyle/>
        <a:p>
          <a:endParaRPr lang="ru-RU"/>
        </a:p>
      </dgm:t>
    </dgm:pt>
    <dgm:pt modelId="{4A7C5E53-763C-436C-8F0A-CFD887D12DF6}">
      <dgm:prSet phldrT="[Текст]"/>
      <dgm:spPr>
        <a:solidFill>
          <a:schemeClr val="accent6"/>
        </a:solidFill>
      </dgm:spPr>
      <dgm:t>
        <a:bodyPr/>
        <a:lstStyle/>
        <a:p>
          <a:r>
            <a:rPr lang="ru-RU" dirty="0" smtClean="0"/>
            <a:t>Совпадение интересов в образовательной политике и ее результатов</a:t>
          </a:r>
          <a:endParaRPr lang="ru-RU" dirty="0"/>
        </a:p>
      </dgm:t>
    </dgm:pt>
    <dgm:pt modelId="{9CAC95C7-33F0-4E27-9409-362A11ADCFD7}" type="parTrans" cxnId="{C72054AA-261B-4522-80B5-10C3D4B53283}">
      <dgm:prSet/>
      <dgm:spPr/>
      <dgm:t>
        <a:bodyPr/>
        <a:lstStyle/>
        <a:p>
          <a:endParaRPr lang="ru-RU"/>
        </a:p>
      </dgm:t>
    </dgm:pt>
    <dgm:pt modelId="{5ECAA72D-B84B-48BD-B3D2-72735F58D043}" type="sibTrans" cxnId="{C72054AA-261B-4522-80B5-10C3D4B53283}">
      <dgm:prSet/>
      <dgm:spPr/>
      <dgm:t>
        <a:bodyPr/>
        <a:lstStyle/>
        <a:p>
          <a:endParaRPr lang="ru-RU"/>
        </a:p>
      </dgm:t>
    </dgm:pt>
    <dgm:pt modelId="{928984BB-E581-4AB5-9538-6BD309F37504}">
      <dgm:prSet phldrT="[Текст]" phldr="1"/>
      <dgm:spPr/>
      <dgm:t>
        <a:bodyPr/>
        <a:lstStyle/>
        <a:p>
          <a:endParaRPr lang="ru-RU"/>
        </a:p>
      </dgm:t>
    </dgm:pt>
    <dgm:pt modelId="{5B0B18F6-4DE2-4E83-8488-79783E1313AD}" type="parTrans" cxnId="{D288A3BC-B700-446A-A85A-1FC3F5EA6AB1}">
      <dgm:prSet/>
      <dgm:spPr/>
      <dgm:t>
        <a:bodyPr/>
        <a:lstStyle/>
        <a:p>
          <a:endParaRPr lang="ru-RU"/>
        </a:p>
      </dgm:t>
    </dgm:pt>
    <dgm:pt modelId="{DCA543F2-D74D-49C6-92BA-60CE0B454699}" type="sibTrans" cxnId="{D288A3BC-B700-446A-A85A-1FC3F5EA6AB1}">
      <dgm:prSet/>
      <dgm:spPr/>
      <dgm:t>
        <a:bodyPr/>
        <a:lstStyle/>
        <a:p>
          <a:endParaRPr lang="ru-RU"/>
        </a:p>
      </dgm:t>
    </dgm:pt>
    <dgm:pt modelId="{6D21E0DE-600B-4A65-B4DB-F1795F8E8FBE}">
      <dgm:prSet/>
      <dgm:spPr>
        <a:solidFill>
          <a:schemeClr val="accent6"/>
        </a:solidFill>
      </dgm:spPr>
      <dgm:t>
        <a:bodyPr/>
        <a:lstStyle/>
        <a:p>
          <a:r>
            <a:rPr lang="ru-RU" dirty="0" smtClean="0"/>
            <a:t>Совпадение целей</a:t>
          </a:r>
          <a:endParaRPr lang="ru-RU" dirty="0"/>
        </a:p>
      </dgm:t>
    </dgm:pt>
    <dgm:pt modelId="{EB813407-1D5D-49B5-93F5-7E1CF5AB5420}" type="parTrans" cxnId="{108ADF1B-30C6-474A-94E4-26CAB494A6D6}">
      <dgm:prSet/>
      <dgm:spPr/>
      <dgm:t>
        <a:bodyPr/>
        <a:lstStyle/>
        <a:p>
          <a:endParaRPr lang="ru-RU"/>
        </a:p>
      </dgm:t>
    </dgm:pt>
    <dgm:pt modelId="{666FD735-732E-477E-93D0-BDB28D4C7EAD}" type="sibTrans" cxnId="{108ADF1B-30C6-474A-94E4-26CAB494A6D6}">
      <dgm:prSet/>
      <dgm:spPr/>
      <dgm:t>
        <a:bodyPr/>
        <a:lstStyle/>
        <a:p>
          <a:endParaRPr lang="ru-RU"/>
        </a:p>
      </dgm:t>
    </dgm:pt>
    <dgm:pt modelId="{E1004CD6-913E-400B-8C75-79D86E5E83E7}" type="pres">
      <dgm:prSet presAssocID="{B47979C9-C76E-4FB0-A28A-836DF5A09C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9E8EBC-AAF0-4443-A346-C7C7B841260B}" type="pres">
      <dgm:prSet presAssocID="{1B6E8EC5-CD2B-442A-AA9C-CEE8061AD6D1}" presName="parentText" presStyleLbl="node1" presStyleIdx="0" presStyleCnt="3" custLinFactNeighborX="1172" custLinFactNeighborY="7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A5CDD-C3C0-4634-A76E-08CCD455BF48}" type="pres">
      <dgm:prSet presAssocID="{1B6E8EC5-CD2B-442A-AA9C-CEE8061AD6D1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6F5835-73DA-4448-961B-C2F99122453E}" type="pres">
      <dgm:prSet presAssocID="{4A7C5E53-763C-436C-8F0A-CFD887D12DF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33246-2E0B-435E-AF2C-18B99F9BDF52}" type="pres">
      <dgm:prSet presAssocID="{4A7C5E53-763C-436C-8F0A-CFD887D12DF6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D4DBC6-645A-414D-8F31-35186F5FD00C}" type="pres">
      <dgm:prSet presAssocID="{6D21E0DE-600B-4A65-B4DB-F1795F8E8FBE}" presName="parentText" presStyleLbl="node1" presStyleIdx="2" presStyleCnt="3" custLinFactY="79699" custLinFactNeighborX="-238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FDF7B4-FCB4-4705-9CB3-5C1D61DD0C6A}" type="presOf" srcId="{4A7C5E53-763C-436C-8F0A-CFD887D12DF6}" destId="{DB6F5835-73DA-4448-961B-C2F99122453E}" srcOrd="0" destOrd="0" presId="urn:microsoft.com/office/officeart/2005/8/layout/vList2"/>
    <dgm:cxn modelId="{108ADF1B-30C6-474A-94E4-26CAB494A6D6}" srcId="{B47979C9-C76E-4FB0-A28A-836DF5A09CBF}" destId="{6D21E0DE-600B-4A65-B4DB-F1795F8E8FBE}" srcOrd="2" destOrd="0" parTransId="{EB813407-1D5D-49B5-93F5-7E1CF5AB5420}" sibTransId="{666FD735-732E-477E-93D0-BDB28D4C7EAD}"/>
    <dgm:cxn modelId="{D288A3BC-B700-446A-A85A-1FC3F5EA6AB1}" srcId="{4A7C5E53-763C-436C-8F0A-CFD887D12DF6}" destId="{928984BB-E581-4AB5-9538-6BD309F37504}" srcOrd="0" destOrd="0" parTransId="{5B0B18F6-4DE2-4E83-8488-79783E1313AD}" sibTransId="{DCA543F2-D74D-49C6-92BA-60CE0B454699}"/>
    <dgm:cxn modelId="{D00CD0D4-6C9E-474E-B0E8-C7AC34C3A1B3}" type="presOf" srcId="{AE9B491B-74AB-4838-A1AB-EE514D29EFD7}" destId="{BC9A5CDD-C3C0-4634-A76E-08CCD455BF48}" srcOrd="0" destOrd="0" presId="urn:microsoft.com/office/officeart/2005/8/layout/vList2"/>
    <dgm:cxn modelId="{F171493B-A4B3-4E06-BB2C-C6363562B612}" type="presOf" srcId="{928984BB-E581-4AB5-9538-6BD309F37504}" destId="{49933246-2E0B-435E-AF2C-18B99F9BDF52}" srcOrd="0" destOrd="0" presId="urn:microsoft.com/office/officeart/2005/8/layout/vList2"/>
    <dgm:cxn modelId="{C72054AA-261B-4522-80B5-10C3D4B53283}" srcId="{B47979C9-C76E-4FB0-A28A-836DF5A09CBF}" destId="{4A7C5E53-763C-436C-8F0A-CFD887D12DF6}" srcOrd="1" destOrd="0" parTransId="{9CAC95C7-33F0-4E27-9409-362A11ADCFD7}" sibTransId="{5ECAA72D-B84B-48BD-B3D2-72735F58D043}"/>
    <dgm:cxn modelId="{C792D9C3-780D-40E9-BD9E-574B358B6DC4}" type="presOf" srcId="{B47979C9-C76E-4FB0-A28A-836DF5A09CBF}" destId="{E1004CD6-913E-400B-8C75-79D86E5E83E7}" srcOrd="0" destOrd="0" presId="urn:microsoft.com/office/officeart/2005/8/layout/vList2"/>
    <dgm:cxn modelId="{C4858D46-1469-4713-92DC-106C2059560A}" srcId="{1B6E8EC5-CD2B-442A-AA9C-CEE8061AD6D1}" destId="{AE9B491B-74AB-4838-A1AB-EE514D29EFD7}" srcOrd="0" destOrd="0" parTransId="{B377968B-0C94-4830-940C-90628DA8F2DC}" sibTransId="{62B666D8-2AA6-4BCF-ABCE-D99FD4B80608}"/>
    <dgm:cxn modelId="{80CCA1C4-0135-49E4-B28F-391A2AB0DF77}" type="presOf" srcId="{6D21E0DE-600B-4A65-B4DB-F1795F8E8FBE}" destId="{3AD4DBC6-645A-414D-8F31-35186F5FD00C}" srcOrd="0" destOrd="0" presId="urn:microsoft.com/office/officeart/2005/8/layout/vList2"/>
    <dgm:cxn modelId="{6C8FA7BD-8B2C-4496-B5E8-239023DDA6A9}" type="presOf" srcId="{1B6E8EC5-CD2B-442A-AA9C-CEE8061AD6D1}" destId="{D29E8EBC-AAF0-4443-A346-C7C7B841260B}" srcOrd="0" destOrd="0" presId="urn:microsoft.com/office/officeart/2005/8/layout/vList2"/>
    <dgm:cxn modelId="{72B5DA3E-BD63-4883-A94B-64EA57E62838}" srcId="{B47979C9-C76E-4FB0-A28A-836DF5A09CBF}" destId="{1B6E8EC5-CD2B-442A-AA9C-CEE8061AD6D1}" srcOrd="0" destOrd="0" parTransId="{10553876-B71A-4823-9006-9A023DF5A921}" sibTransId="{5276B34A-92C3-41D4-A0A5-70C8B2419702}"/>
    <dgm:cxn modelId="{F7953D95-0BBC-4616-B58E-3C47B4B2C7B5}" type="presParOf" srcId="{E1004CD6-913E-400B-8C75-79D86E5E83E7}" destId="{D29E8EBC-AAF0-4443-A346-C7C7B841260B}" srcOrd="0" destOrd="0" presId="urn:microsoft.com/office/officeart/2005/8/layout/vList2"/>
    <dgm:cxn modelId="{637F6EEA-CB6F-4DE6-BB97-13E28AFA3001}" type="presParOf" srcId="{E1004CD6-913E-400B-8C75-79D86E5E83E7}" destId="{BC9A5CDD-C3C0-4634-A76E-08CCD455BF48}" srcOrd="1" destOrd="0" presId="urn:microsoft.com/office/officeart/2005/8/layout/vList2"/>
    <dgm:cxn modelId="{51B2DA47-26D8-4DBF-BFDF-90427664B57F}" type="presParOf" srcId="{E1004CD6-913E-400B-8C75-79D86E5E83E7}" destId="{DB6F5835-73DA-4448-961B-C2F99122453E}" srcOrd="2" destOrd="0" presId="urn:microsoft.com/office/officeart/2005/8/layout/vList2"/>
    <dgm:cxn modelId="{A53C017C-D984-4675-B2D3-9A694225F8D2}" type="presParOf" srcId="{E1004CD6-913E-400B-8C75-79D86E5E83E7}" destId="{49933246-2E0B-435E-AF2C-18B99F9BDF52}" srcOrd="3" destOrd="0" presId="urn:microsoft.com/office/officeart/2005/8/layout/vList2"/>
    <dgm:cxn modelId="{35EE311E-A8AA-4B83-9605-BD42B93C122C}" type="presParOf" srcId="{E1004CD6-913E-400B-8C75-79D86E5E83E7}" destId="{3AD4DBC6-645A-414D-8F31-35186F5FD00C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E8EBC-AAF0-4443-A346-C7C7B841260B}">
      <dsp:nvSpPr>
        <dsp:cNvPr id="0" name=""/>
        <dsp:cNvSpPr/>
      </dsp:nvSpPr>
      <dsp:spPr>
        <a:xfrm>
          <a:off x="0" y="56759"/>
          <a:ext cx="7152034" cy="794503"/>
        </a:xfrm>
        <a:prstGeom prst="roundRect">
          <a:avLst/>
        </a:prstGeom>
        <a:solidFill>
          <a:schemeClr val="accent6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Общность форм, видов и содержание деятельности</a:t>
          </a:r>
          <a:endParaRPr lang="ru-RU" sz="2000" kern="1200" dirty="0"/>
        </a:p>
      </dsp:txBody>
      <dsp:txXfrm>
        <a:off x="38784" y="95543"/>
        <a:ext cx="7074466" cy="716935"/>
      </dsp:txXfrm>
    </dsp:sp>
    <dsp:sp modelId="{BC9A5CDD-C3C0-4634-A76E-08CCD455BF48}">
      <dsp:nvSpPr>
        <dsp:cNvPr id="0" name=""/>
        <dsp:cNvSpPr/>
      </dsp:nvSpPr>
      <dsp:spPr>
        <a:xfrm>
          <a:off x="0" y="827608"/>
          <a:ext cx="7152034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077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600" kern="1200"/>
        </a:p>
      </dsp:txBody>
      <dsp:txXfrm>
        <a:off x="0" y="827608"/>
        <a:ext cx="7152034" cy="331200"/>
      </dsp:txXfrm>
    </dsp:sp>
    <dsp:sp modelId="{DB6F5835-73DA-4448-961B-C2F99122453E}">
      <dsp:nvSpPr>
        <dsp:cNvPr id="0" name=""/>
        <dsp:cNvSpPr/>
      </dsp:nvSpPr>
      <dsp:spPr>
        <a:xfrm>
          <a:off x="0" y="1158808"/>
          <a:ext cx="7152034" cy="794503"/>
        </a:xfrm>
        <a:prstGeom prst="roundRect">
          <a:avLst/>
        </a:prstGeom>
        <a:solidFill>
          <a:schemeClr val="accent6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Совпадение интересов в образовательной политике и ее результатов</a:t>
          </a:r>
          <a:endParaRPr lang="ru-RU" sz="2000" kern="1200" dirty="0"/>
        </a:p>
      </dsp:txBody>
      <dsp:txXfrm>
        <a:off x="38784" y="1197592"/>
        <a:ext cx="7074466" cy="716935"/>
      </dsp:txXfrm>
    </dsp:sp>
    <dsp:sp modelId="{49933246-2E0B-435E-AF2C-18B99F9BDF52}">
      <dsp:nvSpPr>
        <dsp:cNvPr id="0" name=""/>
        <dsp:cNvSpPr/>
      </dsp:nvSpPr>
      <dsp:spPr>
        <a:xfrm>
          <a:off x="0" y="1953311"/>
          <a:ext cx="7152034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077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600" kern="1200"/>
        </a:p>
      </dsp:txBody>
      <dsp:txXfrm>
        <a:off x="0" y="1953311"/>
        <a:ext cx="7152034" cy="331200"/>
      </dsp:txXfrm>
    </dsp:sp>
    <dsp:sp modelId="{3AD4DBC6-645A-414D-8F31-35186F5FD00C}">
      <dsp:nvSpPr>
        <dsp:cNvPr id="0" name=""/>
        <dsp:cNvSpPr/>
      </dsp:nvSpPr>
      <dsp:spPr>
        <a:xfrm>
          <a:off x="0" y="2317616"/>
          <a:ext cx="7152034" cy="794503"/>
        </a:xfrm>
        <a:prstGeom prst="roundRect">
          <a:avLst/>
        </a:prstGeom>
        <a:solidFill>
          <a:schemeClr val="accent6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Совпадение целей</a:t>
          </a:r>
          <a:endParaRPr lang="ru-RU" sz="2000" kern="1200" dirty="0"/>
        </a:p>
      </dsp:txBody>
      <dsp:txXfrm>
        <a:off x="38784" y="2356400"/>
        <a:ext cx="7074466" cy="716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04D4E-AE13-4B16-BA82-D5D5952C345A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AFAEA-8D7D-4C88-88B1-0F84BAE6B7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0521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AFAEA-8D7D-4C88-88B1-0F84BAE6B71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056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AFAEA-8D7D-4C88-88B1-0F84BAE6B71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4444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AFAEA-8D7D-4C88-88B1-0F84BAE6B71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6714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153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256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297941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0813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130229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4207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6556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0407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0591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8169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3438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940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490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1219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4753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1365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679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diagramDrawing" Target="../diagrams/drawing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1571612"/>
            <a:ext cx="7171955" cy="2262781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 организации сотрудничества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школы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 социальными партнерами в рамках реализации инновационных проектов/программ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43042" y="357166"/>
            <a:ext cx="71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Шугурская средняя общеобразовательная школа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929454" y="4929198"/>
            <a:ext cx="212883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3438" y="5929330"/>
            <a:ext cx="13573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Шугур 2023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https://xn----7sbugdnfr9aca6hra6b.xn--p1ai/attachments/Slider/ff59cfe8-bd4b-f0b7-5f02-905440cdc6d6/%D0%A1%D0%BE%D1%82%D1%80%D1%83%D0%B4%D0%BD%D0%B8%D1%87%D0%B5%D1%81%D1%82%D0%B2%D0%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3714752"/>
            <a:ext cx="2659967" cy="2076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162"/>
          <a:stretch/>
        </p:blipFill>
        <p:spPr>
          <a:xfrm>
            <a:off x="544071" y="3690487"/>
            <a:ext cx="5041669" cy="3167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268760"/>
            <a:ext cx="2924944" cy="29249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5929354" cy="2786082"/>
          </a:xfrm>
        </p:spPr>
        <p:txBody>
          <a:bodyPr>
            <a:normAutofit/>
          </a:bodyPr>
          <a:lstStyle/>
          <a:p>
            <a:r>
              <a:rPr lang="ru-RU" sz="1400" dirty="0" smtClean="0"/>
              <a:t>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23728" y="167030"/>
            <a:ext cx="69345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СОЦИАЛЬНЫЕ ПАРТНЕРЫ 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ВЕТЕРАНСКИЕ ОРГАНИЗАЦИИ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сп.Шугур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районная ветеранская организация 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5074" y="1556792"/>
            <a:ext cx="2432868" cy="4325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5180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5929354" cy="2786082"/>
          </a:xfrm>
        </p:spPr>
        <p:txBody>
          <a:bodyPr>
            <a:normAutofit/>
          </a:bodyPr>
          <a:lstStyle/>
          <a:p>
            <a:r>
              <a:rPr lang="ru-RU" sz="1400" dirty="0" smtClean="0"/>
              <a:t>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23728" y="167030"/>
            <a:ext cx="69345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Результаты 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7624" y="427051"/>
            <a:ext cx="37444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место </a:t>
            </a:r>
            <a:r>
              <a:rPr lang="ru-RU" dirty="0" smtClean="0"/>
              <a:t>в районном конкурсе </a:t>
            </a:r>
            <a:r>
              <a:rPr lang="ru-RU" dirty="0"/>
              <a:t>об организации несения почетного караула на Посту №1 у Вечного огня на Мемориале воинской славы в </a:t>
            </a:r>
            <a:r>
              <a:rPr lang="ru-RU" dirty="0" err="1"/>
              <a:t>пгт</a:t>
            </a:r>
            <a:r>
              <a:rPr lang="ru-RU" dirty="0"/>
              <a:t> Междуреченский.</a:t>
            </a:r>
            <a:br>
              <a:rPr lang="ru-RU" dirty="0"/>
            </a:b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3"/>
          <a:srcRect l="32389" t="30216" r="40353" b="18412"/>
          <a:stretch/>
        </p:blipFill>
        <p:spPr bwMode="auto">
          <a:xfrm>
            <a:off x="5141387" y="628695"/>
            <a:ext cx="3617937" cy="38319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4" cstate="print"/>
          <a:srcRect l="7857" t="19669" r="23036" b="21608"/>
          <a:stretch/>
        </p:blipFill>
        <p:spPr bwMode="auto">
          <a:xfrm>
            <a:off x="395536" y="2160054"/>
            <a:ext cx="4105275" cy="1962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00100" y="4429132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Мероприятия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реализуются в рамках инновационного социального проекта «Слово, сохраняющее жизнь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22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5929354" cy="2786082"/>
          </a:xfrm>
        </p:spPr>
        <p:txBody>
          <a:bodyPr>
            <a:normAutofit/>
          </a:bodyPr>
          <a:lstStyle/>
          <a:p>
            <a:r>
              <a:rPr lang="ru-RU" sz="1400" dirty="0" smtClean="0"/>
              <a:t>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23728" y="167030"/>
            <a:ext cx="69345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Результаты 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Объект 8"/>
          <p:cNvPicPr>
            <a:picLocks/>
          </p:cNvPicPr>
          <p:nvPr/>
        </p:nvPicPr>
        <p:blipFill rotWithShape="1">
          <a:blip r:embed="rId3"/>
          <a:srcRect l="31107" t="26225" r="40311" b="25124"/>
          <a:stretch/>
        </p:blipFill>
        <p:spPr bwMode="auto">
          <a:xfrm>
            <a:off x="1238926" y="2862173"/>
            <a:ext cx="3384376" cy="3240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5536" y="1107847"/>
            <a:ext cx="37444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3 место в фестивале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непрофессионального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ученического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Творчества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«Российская школьная весна»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Объект 10"/>
          <p:cNvPicPr>
            <a:picLocks noGrp="1"/>
          </p:cNvPicPr>
          <p:nvPr>
            <p:ph idx="1"/>
          </p:nvPr>
        </p:nvPicPr>
        <p:blipFill rotWithShape="1">
          <a:blip r:embed="rId4"/>
          <a:srcRect l="32069" t="24230" r="39711" b="23318"/>
          <a:stretch/>
        </p:blipFill>
        <p:spPr bwMode="auto">
          <a:xfrm>
            <a:off x="4788024" y="2348880"/>
            <a:ext cx="3613792" cy="3778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623302" y="836712"/>
            <a:ext cx="37444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ХХ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VII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районная Спартакиада допризывной молодежи</a:t>
            </a:r>
          </a:p>
          <a:p>
            <a:pPr marL="285750" indent="-285750" algn="ctr">
              <a:buFontTx/>
              <a:buChar char="-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2 место «Смотр строя и песни»</a:t>
            </a:r>
          </a:p>
          <a:p>
            <a:pPr marL="285750" indent="-285750" algn="ctr">
              <a:buFontTx/>
              <a:buChar char="-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- 2 место «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Неполная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разборка и сборка автомата Калашникова»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Рисунок 12"/>
          <p:cNvPicPr/>
          <p:nvPr/>
        </p:nvPicPr>
        <p:blipFill rotWithShape="1">
          <a:blip r:embed="rId5" cstate="print"/>
          <a:srcRect l="32229" t="28506" r="40673" b="3934"/>
          <a:stretch/>
        </p:blipFill>
        <p:spPr bwMode="auto">
          <a:xfrm>
            <a:off x="35496" y="3902167"/>
            <a:ext cx="1609725" cy="2257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83980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проф 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313774"/>
            <a:ext cx="1994706" cy="26596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15616" y="357166"/>
            <a:ext cx="76712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Ориентиры в выборе социальных партнеров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929454" y="4929198"/>
            <a:ext cx="212883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5949280"/>
            <a:ext cx="13573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3884929081"/>
              </p:ext>
            </p:extLst>
          </p:nvPr>
        </p:nvGraphicFramePr>
        <p:xfrm>
          <a:off x="1524000" y="1397000"/>
          <a:ext cx="7152034" cy="3112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Рисунок 8" descr="проф.jpg"/>
          <p:cNvPicPr>
            <a:picLocks noChangeAspect="1"/>
          </p:cNvPicPr>
          <p:nvPr/>
        </p:nvPicPr>
        <p:blipFill>
          <a:blip r:embed="rId8" cstate="print"/>
          <a:srcRect t="28205"/>
          <a:stretch>
            <a:fillRect/>
          </a:stretch>
        </p:blipFill>
        <p:spPr>
          <a:xfrm>
            <a:off x="5148064" y="4643446"/>
            <a:ext cx="3703203" cy="2000264"/>
          </a:xfrm>
          <a:prstGeom prst="rect">
            <a:avLst/>
          </a:prstGeom>
        </p:spPr>
      </p:pic>
      <p:pic>
        <p:nvPicPr>
          <p:cNvPr id="12" name="Рисунок 11" descr="проф 3.jpg"/>
          <p:cNvPicPr>
            <a:picLocks noChangeAspect="1"/>
          </p:cNvPicPr>
          <p:nvPr/>
        </p:nvPicPr>
        <p:blipFill rotWithShape="1">
          <a:blip r:embed="rId9" cstate="print"/>
          <a:srcRect l="11017" t="16365" r="13703" b="18180"/>
          <a:stretch/>
        </p:blipFill>
        <p:spPr>
          <a:xfrm>
            <a:off x="2442349" y="4990465"/>
            <a:ext cx="2952328" cy="14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128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357166"/>
            <a:ext cx="76712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ЭТАПЫ 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929454" y="4929198"/>
            <a:ext cx="212883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5949280"/>
            <a:ext cx="13573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5"/>
          <p:cNvGrpSpPr>
            <a:grpSpLocks noChangeAspect="1"/>
          </p:cNvGrpSpPr>
          <p:nvPr/>
        </p:nvGrpSpPr>
        <p:grpSpPr bwMode="auto">
          <a:xfrm>
            <a:off x="100" y="908050"/>
            <a:ext cx="9252419" cy="5761038"/>
            <a:chOff x="599" y="3251"/>
            <a:chExt cx="9896" cy="5694"/>
          </a:xfrm>
        </p:grpSpPr>
        <p:sp>
          <p:nvSpPr>
            <p:cNvPr id="8" name="AutoShape 6"/>
            <p:cNvSpPr>
              <a:spLocks noChangeAspect="1" noChangeArrowheads="1"/>
            </p:cNvSpPr>
            <p:nvPr/>
          </p:nvSpPr>
          <p:spPr bwMode="auto">
            <a:xfrm>
              <a:off x="599" y="3251"/>
              <a:ext cx="9896" cy="5694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4298" y="5951"/>
              <a:ext cx="2520" cy="14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i="1" dirty="0">
                <a:latin typeface="Arial" panose="020B0604020202020204" pitchFamily="34" charset="0"/>
              </a:endParaRPr>
            </a:p>
            <a:p>
              <a:r>
                <a:rPr lang="ru-RU" sz="1600" b="1" dirty="0"/>
                <a:t>Порядочность</a:t>
              </a:r>
            </a:p>
            <a:p>
              <a:r>
                <a:rPr lang="ru-RU" sz="1600" b="1" dirty="0"/>
                <a:t>Продуктивность </a:t>
              </a:r>
            </a:p>
            <a:p>
              <a:r>
                <a:rPr lang="ru-RU" sz="1600" b="1" dirty="0"/>
                <a:t>Поддержка</a:t>
              </a:r>
            </a:p>
            <a:p>
              <a:endParaRPr lang="ru-RU" sz="1600" b="1" dirty="0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7358" y="3431"/>
              <a:ext cx="2059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 b="1" dirty="0">
                  <a:solidFill>
                    <a:schemeClr val="accent2"/>
                  </a:solidFill>
                </a:rPr>
                <a:t>ПАРТНЕРСТВО</a:t>
              </a: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4298" y="5231"/>
              <a:ext cx="198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600" b="1" dirty="0">
                  <a:solidFill>
                    <a:schemeClr val="accent2"/>
                  </a:solidFill>
                </a:rPr>
                <a:t>СОВМЕСТНАЯ</a:t>
              </a:r>
            </a:p>
            <a:p>
              <a:r>
                <a:rPr lang="ru-RU" sz="1600" b="1" dirty="0">
                  <a:solidFill>
                    <a:schemeClr val="accent2"/>
                  </a:solidFill>
                </a:rPr>
                <a:t>ДЕЯТЕЛЬ-</a:t>
              </a:r>
            </a:p>
            <a:p>
              <a:r>
                <a:rPr lang="ru-RU" sz="1600" b="1" dirty="0">
                  <a:solidFill>
                    <a:schemeClr val="accent2"/>
                  </a:solidFill>
                </a:rPr>
                <a:t>НОСТЬ</a:t>
              </a: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1778" y="6851"/>
              <a:ext cx="1980" cy="3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600" b="1">
                  <a:solidFill>
                    <a:schemeClr val="accent2"/>
                  </a:solidFill>
                </a:rPr>
                <a:t>ЗНАКОМСТВО</a:t>
              </a: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1778" y="7391"/>
              <a:ext cx="1497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600" b="1" dirty="0"/>
                <a:t>Ценности</a:t>
              </a:r>
            </a:p>
            <a:p>
              <a:r>
                <a:rPr lang="ru-RU" sz="1600" b="1" dirty="0"/>
                <a:t>Ресурсы</a:t>
              </a:r>
            </a:p>
            <a:p>
              <a:endParaRPr lang="ru-RU" sz="1600" b="1" dirty="0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H="1" flipV="1">
              <a:off x="1598" y="3971"/>
              <a:ext cx="1" cy="46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V="1">
              <a:off x="1598" y="8651"/>
              <a:ext cx="882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418" y="3251"/>
              <a:ext cx="180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>
                  <a:latin typeface="Arial" panose="020B0604020202020204" pitchFamily="34" charset="0"/>
                </a:rPr>
                <a:t>МОТИВАЦИЯ</a:t>
              </a:r>
              <a:endParaRPr lang="ru-RU" sz="1800">
                <a:latin typeface="Arial" panose="020B0604020202020204" pitchFamily="34" charset="0"/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6818" y="3971"/>
              <a:ext cx="270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9518" y="3971"/>
              <a:ext cx="1" cy="4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V="1">
              <a:off x="4298" y="5951"/>
              <a:ext cx="1" cy="1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1598" y="7391"/>
              <a:ext cx="270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4298" y="5951"/>
              <a:ext cx="252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V="1">
              <a:off x="6818" y="3971"/>
              <a:ext cx="1" cy="19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6998" y="4151"/>
              <a:ext cx="2340" cy="12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600" b="1"/>
                <a:t>Добровольность</a:t>
              </a:r>
            </a:p>
            <a:p>
              <a:r>
                <a:rPr lang="ru-RU" sz="1600" b="1"/>
                <a:t>Долговременность</a:t>
              </a:r>
            </a:p>
            <a:p>
              <a:r>
                <a:rPr lang="ru-RU" sz="1600" b="1"/>
                <a:t>Взаимная ответственность</a:t>
              </a:r>
            </a:p>
            <a:p>
              <a:endParaRPr lang="ru-RU" sz="1600" b="1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3578" y="5771"/>
              <a:ext cx="540" cy="14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Arial" panose="020B0604020202020204" pitchFamily="34" charset="0"/>
                </a:rPr>
                <a:t> </a:t>
              </a:r>
              <a:r>
                <a:rPr lang="ru-RU" sz="1600" b="1">
                  <a:solidFill>
                    <a:srgbClr val="CC3300"/>
                  </a:solidFill>
                </a:rPr>
                <a:t>Доверие</a:t>
              </a:r>
              <a:endParaRPr lang="ru-RU" sz="1600">
                <a:solidFill>
                  <a:srgbClr val="CC3300"/>
                </a:solidFill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6098" y="3611"/>
              <a:ext cx="540" cy="21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600" b="1" i="1">
                  <a:solidFill>
                    <a:srgbClr val="CC3300"/>
                  </a:solidFill>
                </a:rPr>
                <a:t>Компетентность</a:t>
              </a:r>
              <a:endParaRPr lang="ru-RU" sz="1600">
                <a:solidFill>
                  <a:srgbClr val="CC3300"/>
                </a:solidFill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8978" y="8111"/>
              <a:ext cx="1517" cy="40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 b="1"/>
                <a:t>ВРЕМЯ</a:t>
              </a: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878" y="7571"/>
              <a:ext cx="540" cy="10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Arial" panose="020B0604020202020204" pitchFamily="34" charset="0"/>
                </a:rPr>
                <a:t> </a:t>
              </a:r>
              <a:r>
                <a:rPr lang="ru-RU" sz="1600" b="1" i="1"/>
                <a:t>Цели</a:t>
              </a:r>
            </a:p>
            <a:p>
              <a:endParaRPr lang="ru-RU" sz="1600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V="1">
              <a:off x="1598" y="7391"/>
              <a:ext cx="0" cy="12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419465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6602" y="2636912"/>
            <a:ext cx="4820240" cy="3961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/>
          <a:srcRect l="74160" t="3937" r="2042" b="71454"/>
          <a:stretch>
            <a:fillRect/>
          </a:stretch>
        </p:blipFill>
        <p:spPr bwMode="auto">
          <a:xfrm>
            <a:off x="499594" y="1300533"/>
            <a:ext cx="4176464" cy="24281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115616" y="357166"/>
            <a:ext cx="76712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929454" y="4929198"/>
            <a:ext cx="212883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5949280"/>
            <a:ext cx="13573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 l="13555" t="2579" r="63754" b="59032"/>
          <a:stretch>
            <a:fillRect/>
          </a:stretch>
        </p:blipFill>
        <p:spPr bwMode="auto">
          <a:xfrm>
            <a:off x="179512" y="116632"/>
            <a:ext cx="1835696" cy="16599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123728" y="167030"/>
            <a:ext cx="69345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СОЦИАЛЬНЫЕ ПАРТНЕРЫ 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ХМАО - Югры 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Кондинский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лесхоз"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\\GENIEVSKAYA\Users\Public\Экологический десант\20230512_1003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4357694"/>
            <a:ext cx="2061361" cy="2143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6096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253479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Обучающие встречи учащихся проводит  старший отдела - участковым лесничим Кондинского ТО лесничества управления лесного хозяйства и особо охраняемых природных территорий Тарасова Наталья Геннадьевна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User\Downloads\Telegram Desktop\проф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57" y="1790643"/>
            <a:ext cx="2610680" cy="3366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6491" y="2132856"/>
            <a:ext cx="3024336" cy="2437874"/>
          </a:xfrm>
          <a:prstGeom prst="snip2DiagRect">
            <a:avLst/>
          </a:prstGeom>
          <a:noFill/>
          <a:ln w="57150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30626" t="21665" r="39550" b="11916"/>
          <a:stretch/>
        </p:blipFill>
        <p:spPr bwMode="auto">
          <a:xfrm>
            <a:off x="2987824" y="2780928"/>
            <a:ext cx="2808312" cy="3168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1162" t="18881" r="39805" b="20846"/>
          <a:stretch>
            <a:fillRect/>
          </a:stretch>
        </p:blipFill>
        <p:spPr bwMode="auto">
          <a:xfrm>
            <a:off x="6072198" y="500042"/>
            <a:ext cx="2939218" cy="358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357298"/>
            <a:ext cx="5929354" cy="1922556"/>
          </a:xfrm>
        </p:spPr>
        <p:txBody>
          <a:bodyPr>
            <a:normAutofit fontScale="90000"/>
          </a:bodyPr>
          <a:lstStyle/>
          <a:p>
            <a:r>
              <a:rPr lang="ru-RU" sz="1400" dirty="0" smtClean="0"/>
              <a:t> </a:t>
            </a:r>
            <a:r>
              <a:rPr lang="ru-RU" sz="1400" dirty="0" err="1" smtClean="0"/>
              <a:t>Профориентационные</a:t>
            </a:r>
            <a:r>
              <a:rPr lang="ru-RU" sz="1400" dirty="0" smtClean="0"/>
              <a:t> </a:t>
            </a:r>
            <a:r>
              <a:rPr lang="ru-RU" sz="1600" dirty="0" smtClean="0">
                <a:latin typeface="Century Gothic" panose="020B0502020202020204" pitchFamily="34" charset="0"/>
                <a:cs typeface="Times New Roman" pitchFamily="18" charset="0"/>
              </a:rPr>
              <a:t>мероприятия среди обучающихся 7-11 классов провели специалисты КУ "Кондинский лесхоз" инженер-лесопатолог А.В.Маврин, специалист И.А.Большакова и старший отдела-участковый лесничий Кондинского ТО Н.Г.Тарасова. </a:t>
            </a:r>
            <a:br>
              <a:rPr lang="ru-RU" sz="1600" dirty="0" smtClean="0"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ru-RU" sz="1600" dirty="0" smtClean="0">
                <a:latin typeface="Century Gothic" panose="020B0502020202020204" pitchFamily="34" charset="0"/>
                <a:cs typeface="Times New Roman" pitchFamily="18" charset="0"/>
              </a:rPr>
              <a:t>Ребята познакомились с правилами поступления в Уральский государственный лесотехнический университет, Уральский лесотехнический колледж.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Rk0o6QWdiw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714752"/>
            <a:ext cx="4572032" cy="2571768"/>
          </a:xfrm>
          <a:prstGeom prst="rect">
            <a:avLst/>
          </a:prstGeom>
        </p:spPr>
      </p:pic>
      <p:pic>
        <p:nvPicPr>
          <p:cNvPr id="1026" name="Picture 2" descr="\\GENIEVSKAYA\Users\Public\Экологический десант\20230512_1016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286256"/>
            <a:ext cx="2709760" cy="2032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/>
          <a:srcRect l="31587" t="15109" r="40175" b="35290"/>
          <a:stretch/>
        </p:blipFill>
        <p:spPr bwMode="auto">
          <a:xfrm>
            <a:off x="5813008" y="3140968"/>
            <a:ext cx="3181350" cy="3143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620688"/>
            <a:ext cx="6589199" cy="1280890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РЕЗУЛЬТАТЫ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145" t="14565" r="15324" b="13575"/>
          <a:stretch/>
        </p:blipFill>
        <p:spPr>
          <a:xfrm>
            <a:off x="395536" y="1484784"/>
            <a:ext cx="5904656" cy="445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947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5929354" cy="2786082"/>
          </a:xfrm>
        </p:spPr>
        <p:txBody>
          <a:bodyPr>
            <a:normAutofit/>
          </a:bodyPr>
          <a:lstStyle/>
          <a:p>
            <a:r>
              <a:rPr lang="ru-RU" sz="1400" dirty="0" smtClean="0"/>
              <a:t>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23728" y="167030"/>
            <a:ext cx="69345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СОЦИАЛЬНЫЕ ПАРТНЕРЫ 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ВЕТЕРАНСКИЕ ОРГАНИЗАЦИИ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Шугур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районная ветеранская организация 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31427" t="23375" r="39872" b="11346"/>
          <a:stretch/>
        </p:blipFill>
        <p:spPr bwMode="auto">
          <a:xfrm>
            <a:off x="6537912" y="3068960"/>
            <a:ext cx="2281039" cy="3240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157" y="2370659"/>
            <a:ext cx="5312480" cy="2988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8927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5176" y="310596"/>
            <a:ext cx="7778824" cy="128089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Экскурсии в музей, </a:t>
            </a:r>
            <a:r>
              <a:rPr lang="ru-RU" sz="1800" dirty="0" err="1" smtClean="0"/>
              <a:t>квесты</a:t>
            </a:r>
            <a:r>
              <a:rPr lang="ru-RU" sz="1800" dirty="0" smtClean="0"/>
              <a:t>, литературные гостиные, мастер – классы, организация выездов в </a:t>
            </a:r>
            <a:r>
              <a:rPr lang="ru-RU" sz="1800" dirty="0" err="1" smtClean="0"/>
              <a:t>этноцентр</a:t>
            </a:r>
            <a:r>
              <a:rPr lang="ru-RU" sz="1800" dirty="0" smtClean="0"/>
              <a:t>, на зимнюю рыбалку </a:t>
            </a: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50" b="15350"/>
          <a:stretch/>
        </p:blipFill>
        <p:spPr>
          <a:xfrm>
            <a:off x="3635896" y="1182536"/>
            <a:ext cx="5292080" cy="275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50"/>
          <a:stretch/>
        </p:blipFill>
        <p:spPr>
          <a:xfrm>
            <a:off x="323528" y="1207462"/>
            <a:ext cx="3092031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710" r="7476" b="22659"/>
          <a:stretch/>
        </p:blipFill>
        <p:spPr>
          <a:xfrm>
            <a:off x="3995936" y="4365104"/>
            <a:ext cx="4810834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42482753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1140</TotalTime>
  <Words>227</Words>
  <Application>Microsoft Office PowerPoint</Application>
  <PresentationFormat>Экран (4:3)</PresentationFormat>
  <Paragraphs>60</Paragraphs>
  <Slides>12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Легкий дым</vt:lpstr>
      <vt:lpstr>Об организации сотрудничества школы  с социальными партнерами в рамках реализации инновационных проектов/программ</vt:lpstr>
      <vt:lpstr>Слайд 2</vt:lpstr>
      <vt:lpstr>Слайд 3</vt:lpstr>
      <vt:lpstr>Слайд 4</vt:lpstr>
      <vt:lpstr>Обучающие встречи учащихся проводит  старший отдела - участковым лесничим Кондинского ТО лесничества управления лесного хозяйства и особо охраняемых природных территорий Тарасова Наталья Геннадьевна</vt:lpstr>
      <vt:lpstr> Профориентационные мероприятия среди обучающихся 7-11 классов провели специалисты КУ "Кондинский лесхоз" инженер-лесопатолог А.В.Маврин, специалист И.А.Большакова и старший отдела-участковый лесничий Кондинского ТО Н.Г.Тарасова.  Ребята познакомились с правилами поступления в Уральский государственный лесотехнический университет, Уральский лесотехнический колледж.  </vt:lpstr>
      <vt:lpstr>РЕЗУЛЬТАТЫ</vt:lpstr>
      <vt:lpstr>  </vt:lpstr>
      <vt:lpstr>Экскурсии в музей, квесты, литературные гостиные, мастер – классы, организация выездов в этноцентр, на зимнюю рыбалку </vt:lpstr>
      <vt:lpstr>  </vt:lpstr>
      <vt:lpstr>  </vt:lpstr>
      <vt:lpstr>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102</cp:revision>
  <dcterms:created xsi:type="dcterms:W3CDTF">2023-03-20T04:09:35Z</dcterms:created>
  <dcterms:modified xsi:type="dcterms:W3CDTF">2023-06-19T10:51:22Z</dcterms:modified>
</cp:coreProperties>
</file>