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7" r:id="rId13"/>
    <p:sldId id="268" r:id="rId14"/>
    <p:sldId id="269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3989" y="332656"/>
            <a:ext cx="3312368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образовательная услуга = 1 зачисление на ДОП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332656"/>
            <a:ext cx="3218656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Исполнитель образовательной услуги = ОО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089082"/>
            <a:ext cx="4047300" cy="103977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Сертификат ПФДО </a:t>
            </a:r>
            <a:r>
              <a:rPr lang="ru-RU" sz="1600" dirty="0" smtClean="0">
                <a:solidFill>
                  <a:schemeClr val="tx1"/>
                </a:solidFill>
              </a:rPr>
              <a:t>= 1 реестровая запись в системе ПДО  2 и более образовательные услуги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8676" y="5455451"/>
            <a:ext cx="7733456" cy="95429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/>
              </a:rPr>
              <a:t>Реестр сертификатов ПФДО = список детей с оформленными сертификатами в системе АИС ПДО</a:t>
            </a:r>
            <a:endParaRPr lang="ru-RU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4177066" y="450380"/>
            <a:ext cx="978408" cy="484632"/>
          </a:xfrm>
          <a:prstGeom prst="notchedRight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860032" y="4089083"/>
            <a:ext cx="3947377" cy="103977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Социальный сертификат </a:t>
            </a:r>
            <a:r>
              <a:rPr lang="ru-RU" sz="1600" dirty="0" smtClean="0">
                <a:solidFill>
                  <a:schemeClr val="tx1"/>
                </a:solidFill>
              </a:rPr>
              <a:t>= только 1 образовательная услуга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 реестровая запись = неограниченное количество социальных сертификатов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4055908" y="5128854"/>
            <a:ext cx="242316" cy="288254"/>
          </a:xfrm>
          <a:prstGeom prst="downArrow">
            <a:avLst>
              <a:gd name="adj1" fmla="val 50000"/>
              <a:gd name="adj2" fmla="val 53527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763572" y="1268760"/>
            <a:ext cx="1805396" cy="576064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Договор об образовании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5126947" y="5139193"/>
            <a:ext cx="242316" cy="277916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2398223" cy="2398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267" y="1988840"/>
            <a:ext cx="3808454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633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74756" y="260648"/>
            <a:ext cx="8280920" cy="6120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 smtClean="0"/>
              <a:t>Комиссия по реестрам </a:t>
            </a:r>
            <a:r>
              <a:rPr lang="ru-RU" sz="1600" dirty="0" smtClean="0"/>
              <a:t>– распределяет поступившие в УО ДОП, осуществляет следующие полномочия:</a:t>
            </a:r>
            <a:endParaRPr lang="ru-RU" sz="1600" dirty="0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827584" y="1052736"/>
            <a:ext cx="2376264" cy="2376264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принимает решения о включении дополнительной общеобразовательной программы в соответствующий реестр образовательных программ в соответствии с Положением о ПДО</a:t>
            </a: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6156176" y="1052736"/>
            <a:ext cx="2282552" cy="2376264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принимает решения о максимальной численности обучающихся по соответствующей программе за счет бюджетных ассигнований бюджета Кондинского района на плановый финансовый год в соответствии с Положением о ПДО</a:t>
            </a: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491880" y="1772816"/>
            <a:ext cx="2376264" cy="1656184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принимает решения о корректировке реестров образовательных программ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3645024"/>
            <a:ext cx="8208912" cy="28083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     Решения </a:t>
            </a:r>
            <a:r>
              <a:rPr lang="ru-RU" sz="1600" dirty="0"/>
              <a:t>о включении дополнительной общеобразовательной программы в соответствующий реестр образовательных программ, максимальной численности обучающихся по соответствующей программе за счет бюджетных ассигнований местного бюджета на плановый финансовый год принимаются не позднее </a:t>
            </a:r>
            <a:r>
              <a:rPr lang="ru-RU" sz="1600" u="sng" dirty="0"/>
              <a:t>20 декабря </a:t>
            </a:r>
            <a:r>
              <a:rPr lang="ru-RU" sz="1600" dirty="0"/>
              <a:t>текущего года по результатам рассмотрения перечней образовательных программ организаций Комиссией по  реестрам. Решения о корректировке реестров образовательных программ, максимальной численности обучающихся по соответствующей программе за счет бюджетных ассигнований местного бюджета на период с сентября по декабрь текущего года принимаются Комиссией по реестрам не позднее </a:t>
            </a:r>
            <a:r>
              <a:rPr lang="ru-RU" sz="1600" u="sng" dirty="0"/>
              <a:t>25 августа </a:t>
            </a:r>
            <a:r>
              <a:rPr lang="ru-RU" sz="1600" dirty="0"/>
              <a:t>текущего года.</a:t>
            </a: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8310696" y="862957"/>
            <a:ext cx="731520" cy="1216152"/>
          </a:xfrm>
          <a:prstGeom prst="curved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173792" y="862957"/>
            <a:ext cx="731520" cy="1216152"/>
          </a:xfrm>
          <a:prstGeom prst="curv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352238" y="872716"/>
            <a:ext cx="484632" cy="1042216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7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5794" y="116632"/>
            <a:ext cx="4032448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Условия включения дополнительной предпрофессиональной  программы  или дополнительной программы спортивной подготовки в реестр </a:t>
            </a:r>
            <a:r>
              <a:rPr lang="ru-RU" sz="1200" b="1" i="1" u="sng" dirty="0" smtClean="0"/>
              <a:t>предпрофессиональных и спортивных программ</a:t>
            </a:r>
            <a:endParaRPr lang="ru-RU" sz="1200" b="1" i="1" u="sng" dirty="0"/>
          </a:p>
        </p:txBody>
      </p:sp>
      <p:sp>
        <p:nvSpPr>
          <p:cNvPr id="5" name="Овал 4"/>
          <p:cNvSpPr/>
          <p:nvPr/>
        </p:nvSpPr>
        <p:spPr>
          <a:xfrm>
            <a:off x="779830" y="1215301"/>
            <a:ext cx="3384376" cy="142161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Tx/>
              <a:buChar char="-"/>
            </a:pPr>
            <a:r>
              <a:rPr lang="ru-RU" sz="1000" dirty="0" smtClean="0"/>
              <a:t>Потребность населения Кондинского района</a:t>
            </a:r>
          </a:p>
          <a:p>
            <a:pPr marL="171450" indent="-171450" algn="ctr">
              <a:buFontTx/>
              <a:buChar char="-"/>
            </a:pPr>
            <a:r>
              <a:rPr lang="ru-RU" sz="1000" dirty="0" smtClean="0"/>
              <a:t>- является одним из направлений социально-экономического развития Кондинского района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143873"/>
            <a:ext cx="3816424" cy="6928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Условия включения </a:t>
            </a:r>
            <a:r>
              <a:rPr lang="ru-RU" sz="1200" dirty="0" smtClean="0"/>
              <a:t> в реестр </a:t>
            </a:r>
            <a:r>
              <a:rPr lang="ru-RU" sz="1200" b="1" i="1" u="sng" dirty="0" smtClean="0"/>
              <a:t>значимых</a:t>
            </a:r>
            <a:r>
              <a:rPr lang="ru-RU" sz="1200" dirty="0" smtClean="0"/>
              <a:t> программ в случае одновременного соответствия ДОП не менее чем двум условиям:</a:t>
            </a:r>
            <a:endParaRPr lang="ru-RU" sz="1200" dirty="0"/>
          </a:p>
        </p:txBody>
      </p:sp>
      <p:sp>
        <p:nvSpPr>
          <p:cNvPr id="8" name="Овал 7"/>
          <p:cNvSpPr/>
          <p:nvPr/>
        </p:nvSpPr>
        <p:spPr>
          <a:xfrm>
            <a:off x="4644008" y="1052736"/>
            <a:ext cx="4392488" cy="547260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dirty="0" smtClean="0">
                <a:solidFill>
                  <a:schemeClr val="bg1"/>
                </a:solidFill>
              </a:rPr>
              <a:t>- </a:t>
            </a:r>
            <a:r>
              <a:rPr lang="ru-RU" sz="800" dirty="0" smtClean="0">
                <a:solidFill>
                  <a:schemeClr val="bg1"/>
                </a:solidFill>
              </a:rPr>
              <a:t>специально </a:t>
            </a:r>
            <a:r>
              <a:rPr lang="ru-RU" sz="800" dirty="0">
                <a:solidFill>
                  <a:schemeClr val="bg1"/>
                </a:solidFill>
              </a:rPr>
              <a:t>разработана в целях сопровождения отдельных категорий обучающихся;</a:t>
            </a:r>
          </a:p>
          <a:p>
            <a:pPr marL="171450" indent="-171450" algn="ctr">
              <a:buFontTx/>
              <a:buChar char="-"/>
            </a:pPr>
            <a:r>
              <a:rPr lang="ru-RU" sz="800" dirty="0" smtClean="0">
                <a:solidFill>
                  <a:schemeClr val="bg1"/>
                </a:solidFill>
              </a:rPr>
              <a:t>специально </a:t>
            </a:r>
            <a:r>
              <a:rPr lang="ru-RU" sz="800" dirty="0">
                <a:solidFill>
                  <a:schemeClr val="bg1"/>
                </a:solidFill>
              </a:rPr>
              <a:t>разработана в целях сопровождения социально-экономического развития Кондинского </a:t>
            </a:r>
            <a:r>
              <a:rPr lang="ru-RU" sz="800" dirty="0" smtClean="0">
                <a:solidFill>
                  <a:schemeClr val="bg1"/>
                </a:solidFill>
              </a:rPr>
              <a:t>района;</a:t>
            </a:r>
          </a:p>
          <a:p>
            <a:pPr marL="171450" indent="-171450" algn="ctr">
              <a:buFontTx/>
              <a:buChar char="-"/>
            </a:pPr>
            <a:r>
              <a:rPr lang="ru-RU" sz="800" dirty="0" smtClean="0">
                <a:solidFill>
                  <a:schemeClr val="bg1"/>
                </a:solidFill>
              </a:rPr>
              <a:t>- специально </a:t>
            </a:r>
            <a:r>
              <a:rPr lang="ru-RU" sz="800" dirty="0">
                <a:solidFill>
                  <a:schemeClr val="bg1"/>
                </a:solidFill>
              </a:rPr>
              <a:t>разработана в целях сохранения традиций Кондинского района и (или) формирования патриотического самосознания детей;</a:t>
            </a:r>
          </a:p>
          <a:p>
            <a:pPr algn="ctr"/>
            <a:r>
              <a:rPr lang="ru-RU" sz="800" dirty="0" smtClean="0">
                <a:solidFill>
                  <a:schemeClr val="bg1"/>
                </a:solidFill>
              </a:rPr>
              <a:t>- реализуется </a:t>
            </a:r>
            <a:r>
              <a:rPr lang="ru-RU" sz="800" dirty="0">
                <a:solidFill>
                  <a:schemeClr val="bg1"/>
                </a:solidFill>
              </a:rPr>
              <a:t>в целях обеспечения развития детей по обозначенным на уровне Кондинского района и (или) </a:t>
            </a:r>
            <a:r>
              <a:rPr lang="ru-RU" sz="800" dirty="0" smtClean="0">
                <a:solidFill>
                  <a:schemeClr val="bg1"/>
                </a:solidFill>
              </a:rPr>
              <a:t>ХМАО </a:t>
            </a:r>
            <a:r>
              <a:rPr lang="ru-RU" sz="800" dirty="0">
                <a:solidFill>
                  <a:schemeClr val="bg1"/>
                </a:solidFill>
              </a:rPr>
              <a:t>- Югры приоритетным видам деятельности;</a:t>
            </a:r>
          </a:p>
          <a:p>
            <a:pPr algn="ctr"/>
            <a:r>
              <a:rPr lang="ru-RU" sz="800" dirty="0" smtClean="0">
                <a:solidFill>
                  <a:schemeClr val="bg1"/>
                </a:solidFill>
              </a:rPr>
              <a:t>- специально </a:t>
            </a:r>
            <a:r>
              <a:rPr lang="ru-RU" sz="800" dirty="0">
                <a:solidFill>
                  <a:schemeClr val="bg1"/>
                </a:solidFill>
              </a:rPr>
              <a:t>разработана в целях профилактики и предупреждения нарушений требований законодательства </a:t>
            </a:r>
            <a:r>
              <a:rPr lang="ru-RU" sz="800" dirty="0" smtClean="0">
                <a:solidFill>
                  <a:schemeClr val="bg1"/>
                </a:solidFill>
              </a:rPr>
              <a:t>РФ, </a:t>
            </a:r>
            <a:r>
              <a:rPr lang="ru-RU" sz="800" dirty="0">
                <a:solidFill>
                  <a:schemeClr val="bg1"/>
                </a:solidFill>
              </a:rPr>
              <a:t>в том числе в целях профилактики детского дорожно-транспортного травматизма, </a:t>
            </a:r>
            <a:r>
              <a:rPr lang="ru-RU" sz="800" dirty="0" err="1">
                <a:solidFill>
                  <a:schemeClr val="bg1"/>
                </a:solidFill>
              </a:rPr>
              <a:t>девиантного</a:t>
            </a:r>
            <a:r>
              <a:rPr lang="ru-RU" sz="800" dirty="0">
                <a:solidFill>
                  <a:schemeClr val="bg1"/>
                </a:solidFill>
              </a:rPr>
              <a:t> поведения детей и подростков;</a:t>
            </a:r>
          </a:p>
          <a:p>
            <a:pPr algn="ctr"/>
            <a:r>
              <a:rPr lang="ru-RU" sz="800" dirty="0" smtClean="0">
                <a:solidFill>
                  <a:schemeClr val="bg1"/>
                </a:solidFill>
              </a:rPr>
              <a:t>- направлена </a:t>
            </a:r>
            <a:r>
              <a:rPr lang="ru-RU" sz="800" dirty="0">
                <a:solidFill>
                  <a:schemeClr val="bg1"/>
                </a:solidFill>
              </a:rPr>
              <a:t>на развитие детских и молодежных общественных инициатив, ученического самоуправления, </a:t>
            </a:r>
            <a:r>
              <a:rPr lang="ru-RU" sz="800" dirty="0" smtClean="0">
                <a:solidFill>
                  <a:schemeClr val="bg1"/>
                </a:solidFill>
              </a:rPr>
              <a:t>гражданское </a:t>
            </a:r>
            <a:r>
              <a:rPr lang="ru-RU" sz="800" dirty="0">
                <a:solidFill>
                  <a:schemeClr val="bg1"/>
                </a:solidFill>
              </a:rPr>
              <a:t>и патриотическое воспитание, социальную адаптацию и поддержку детей из уязвимых групп населения, вовлечение в позитивную социальную практику несовершеннолетних, склонных к правонарушающему поведению, включение детей с ОВЗ и инвалидностью в инклюзивную деятельность, профориентацию старшеклассников;</a:t>
            </a:r>
          </a:p>
          <a:p>
            <a:pPr algn="ctr"/>
            <a:r>
              <a:rPr lang="ru-RU" sz="800" dirty="0" smtClean="0">
                <a:solidFill>
                  <a:schemeClr val="bg1"/>
                </a:solidFill>
              </a:rPr>
              <a:t>- реализуется </a:t>
            </a:r>
            <a:r>
              <a:rPr lang="ru-RU" sz="800" dirty="0">
                <a:solidFill>
                  <a:schemeClr val="bg1"/>
                </a:solidFill>
              </a:rPr>
              <a:t>в образцовых детских коллективах российского и регионального уровней, а также в объединениях, учащиеся которых ежегодно в течение последних трёх лет добиваются высших достижений на конкурсных мероприятиях межрегионального, всероссийского и международного уровней, соответствующих профильной направленности программы.</a:t>
            </a:r>
          </a:p>
          <a:p>
            <a:pPr algn="ctr"/>
            <a:r>
              <a:rPr lang="ru-RU" sz="800" dirty="0" smtClean="0">
                <a:solidFill>
                  <a:schemeClr val="bg1"/>
                </a:solidFill>
              </a:rPr>
              <a:t>- не </a:t>
            </a:r>
            <a:r>
              <a:rPr lang="ru-RU" sz="800" dirty="0">
                <a:solidFill>
                  <a:schemeClr val="bg1"/>
                </a:solidFill>
              </a:rPr>
              <a:t>будет востребована населением, в случае ее реализации в рамках системы персонифицированного финансирования дополнительного образования, в том числе в связи с ее высокой стоимостью.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5794" y="2996952"/>
            <a:ext cx="4032448" cy="100811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Условия включения ДОП в реестр </a:t>
            </a:r>
            <a:r>
              <a:rPr lang="ru-RU" sz="1200" b="1" i="1" u="sng" dirty="0"/>
              <a:t>иных</a:t>
            </a:r>
            <a:r>
              <a:rPr lang="ru-RU" sz="1200" dirty="0"/>
              <a:t>  образовательных программ</a:t>
            </a:r>
          </a:p>
        </p:txBody>
      </p:sp>
      <p:sp>
        <p:nvSpPr>
          <p:cNvPr id="10" name="Овал 9"/>
          <p:cNvSpPr/>
          <p:nvPr/>
        </p:nvSpPr>
        <p:spPr>
          <a:xfrm>
            <a:off x="474561" y="4149080"/>
            <a:ext cx="4025431" cy="25922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/>
              <a:t> </a:t>
            </a:r>
            <a:r>
              <a:rPr lang="ru-RU" sz="1050" dirty="0" smtClean="0"/>
              <a:t>- реализуется </a:t>
            </a:r>
            <a:r>
              <a:rPr lang="ru-RU" sz="1050" dirty="0"/>
              <a:t>муниципальными общеобразовательными организациями и в ее отношении принято решение об одобрении продолжения формирования муниципального задания</a:t>
            </a:r>
            <a:r>
              <a:rPr lang="ru-RU" sz="1050" dirty="0" smtClean="0"/>
              <a:t>;</a:t>
            </a:r>
          </a:p>
          <a:p>
            <a:pPr algn="ctr"/>
            <a:endParaRPr lang="ru-RU" sz="1050" dirty="0"/>
          </a:p>
          <a:p>
            <a:pPr algn="ctr"/>
            <a:r>
              <a:rPr lang="ru-RU" sz="1050" dirty="0"/>
              <a:t> </a:t>
            </a:r>
            <a:r>
              <a:rPr lang="ru-RU" sz="1050" dirty="0" smtClean="0"/>
              <a:t>- реализуется </a:t>
            </a:r>
            <a:r>
              <a:rPr lang="ru-RU" sz="1050" dirty="0"/>
              <a:t>муниципальными организациями, осуществляющими образовательную деятельность, и ее освоение продолжается детьми, зачисленными на обучение и переведенными в учебном году, предшествующему году формирования реестров программ.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8290124" y="970699"/>
            <a:ext cx="242316" cy="489204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58672" y="1215301"/>
            <a:ext cx="242316" cy="36004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779912" y="2456892"/>
            <a:ext cx="242316" cy="360040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4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52928" cy="1224136"/>
          </a:xfrm>
        </p:spPr>
        <p:txBody>
          <a:bodyPr/>
          <a:lstStyle/>
          <a:p>
            <a:pPr marL="0" indent="0">
              <a:buNone/>
            </a:pPr>
            <a:r>
              <a:rPr lang="ru-RU" sz="3200" i="1" dirty="0" smtClean="0">
                <a:solidFill>
                  <a:schemeClr val="bg2">
                    <a:lumMod val="75000"/>
                  </a:schemeClr>
                </a:solidFill>
              </a:rPr>
              <a:t>Организация выдачи сертификата ПФДО</a:t>
            </a:r>
            <a:endParaRPr lang="ru-RU" sz="32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79104" y="2072793"/>
            <a:ext cx="1436712" cy="1131977"/>
          </a:xfrm>
          <a:prstGeom prst="roundRect">
            <a:avLst/>
          </a:prstGeom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Регистрация на портале ПДО</a:t>
            </a:r>
            <a:endParaRPr lang="ru-RU" sz="1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5718" y="3929388"/>
            <a:ext cx="1786362" cy="1650745"/>
          </a:xfrm>
          <a:prstGeom prst="roundRect">
            <a:avLst/>
          </a:prstGeom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Заполнение заявления с указанием электронной почты заявителя</a:t>
            </a:r>
            <a:endParaRPr lang="ru-RU" sz="11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75657" y="3939151"/>
            <a:ext cx="1440160" cy="1110029"/>
          </a:xfrm>
          <a:prstGeom prst="roundRect">
            <a:avLst/>
          </a:prstGeo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Обращение с документами в УО</a:t>
            </a:r>
            <a:endParaRPr lang="ru-RU" sz="1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028384" y="2973791"/>
            <a:ext cx="914400" cy="152037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dirty="0" smtClean="0">
                <a:solidFill>
                  <a:schemeClr val="bg2">
                    <a:lumMod val="50000"/>
                  </a:schemeClr>
                </a:solidFill>
              </a:rPr>
              <a:t>Распечатка и выдача сертификата</a:t>
            </a:r>
            <a:endParaRPr lang="ru-RU" sz="11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05718" y="1844824"/>
            <a:ext cx="1786362" cy="1728192"/>
          </a:xfrm>
          <a:prstGeom prst="roundRect">
            <a:avLst/>
          </a:prstGeo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Tx/>
              <a:buChar char="-"/>
            </a:pPr>
            <a:r>
              <a:rPr lang="ru-RU" sz="1050" dirty="0" smtClean="0"/>
              <a:t>Заполнение заявления</a:t>
            </a:r>
          </a:p>
          <a:p>
            <a:pPr marL="171450" indent="-171450" algn="ctr">
              <a:buFontTx/>
              <a:buChar char="-"/>
            </a:pPr>
            <a:r>
              <a:rPr lang="ru-RU" sz="1050" dirty="0" smtClean="0"/>
              <a:t>Распечатка и подписание заявления и согласия</a:t>
            </a:r>
          </a:p>
          <a:p>
            <a:pPr marL="171450" indent="-171450" algn="ctr">
              <a:buFontTx/>
              <a:buChar char="-"/>
            </a:pPr>
            <a:r>
              <a:rPr lang="ru-RU" sz="1050" dirty="0" smtClean="0"/>
              <a:t>Обращение в организацию для сверки данных </a:t>
            </a:r>
          </a:p>
          <a:p>
            <a:pPr marL="171450" indent="-171450" algn="ctr">
              <a:buFontTx/>
              <a:buChar char="-"/>
            </a:pP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40152" y="1880562"/>
            <a:ext cx="1948636" cy="1781408"/>
          </a:xfrm>
          <a:prstGeom prst="roundRect">
            <a:avLst/>
          </a:prstGeom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Tx/>
              <a:buChar char="-"/>
            </a:pPr>
            <a:r>
              <a:rPr lang="ru-RU" sz="1000" dirty="0" smtClean="0"/>
              <a:t>сверка заявления с оригиналами документов</a:t>
            </a:r>
          </a:p>
          <a:p>
            <a:pPr marL="171450" indent="-171450" algn="ctr">
              <a:buFontTx/>
              <a:buChar char="-"/>
            </a:pPr>
            <a:r>
              <a:rPr lang="ru-RU" sz="1000" dirty="0" smtClean="0"/>
              <a:t>передача заявления оператору ведения реестра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221246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chemeClr val="bg2">
                    <a:lumMod val="50000"/>
                  </a:schemeClr>
                </a:solidFill>
              </a:rPr>
              <a:t>Электронная форма подачи заявления</a:t>
            </a:r>
            <a:endParaRPr lang="ru-RU" sz="12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2977799" y="2627961"/>
            <a:ext cx="484632" cy="484632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5397542" y="2928051"/>
            <a:ext cx="484632" cy="484632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4293096"/>
            <a:ext cx="1192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solidFill>
                  <a:schemeClr val="bg2">
                    <a:lumMod val="50000"/>
                  </a:schemeClr>
                </a:solidFill>
              </a:rPr>
              <a:t>Личное обращение</a:t>
            </a:r>
            <a:endParaRPr lang="ru-RU" sz="12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40152" y="3929388"/>
            <a:ext cx="1982430" cy="1841643"/>
          </a:xfrm>
          <a:prstGeom prst="roundRect">
            <a:avLst/>
          </a:prstGeom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ru-RU" sz="1100" dirty="0" smtClean="0"/>
              <a:t>Распечатка заполненного заявления</a:t>
            </a:r>
          </a:p>
          <a:p>
            <a:pPr marL="285750" indent="-285750" algn="ctr">
              <a:buFontTx/>
              <a:buChar char="-"/>
            </a:pPr>
            <a:r>
              <a:rPr lang="ru-RU" sz="1100" dirty="0" smtClean="0"/>
              <a:t>Подписание заявления и согласия</a:t>
            </a:r>
          </a:p>
          <a:p>
            <a:pPr marL="285750" indent="-285750" algn="ctr">
              <a:buFontTx/>
              <a:buChar char="-"/>
            </a:pPr>
            <a:r>
              <a:rPr lang="ru-RU" sz="1100" dirty="0" smtClean="0"/>
              <a:t>Передача заявления оператору ведения реестра</a:t>
            </a:r>
            <a:endParaRPr lang="ru-RU" sz="1100" dirty="0"/>
          </a:p>
        </p:txBody>
      </p:sp>
      <p:sp>
        <p:nvSpPr>
          <p:cNvPr id="15" name="Нашивка 14"/>
          <p:cNvSpPr/>
          <p:nvPr/>
        </p:nvSpPr>
        <p:spPr>
          <a:xfrm>
            <a:off x="5371905" y="4956459"/>
            <a:ext cx="484632" cy="484632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2961532" y="4471827"/>
            <a:ext cx="484632" cy="484632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27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67545" y="435063"/>
            <a:ext cx="864096" cy="833697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Школы искусств </a:t>
            </a:r>
            <a:endParaRPr lang="ru-RU" sz="1050" dirty="0"/>
          </a:p>
        </p:txBody>
      </p:sp>
      <p:sp>
        <p:nvSpPr>
          <p:cNvPr id="2" name="Овал 1"/>
          <p:cNvSpPr/>
          <p:nvPr/>
        </p:nvSpPr>
        <p:spPr>
          <a:xfrm>
            <a:off x="1331641" y="267495"/>
            <a:ext cx="3883891" cy="344953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Сертификат </a:t>
            </a:r>
            <a:r>
              <a:rPr lang="ru-RU" dirty="0"/>
              <a:t>ПФДО</a:t>
            </a:r>
          </a:p>
        </p:txBody>
      </p:sp>
      <p:sp>
        <p:nvSpPr>
          <p:cNvPr id="3" name="Овал 2"/>
          <p:cNvSpPr/>
          <p:nvPr/>
        </p:nvSpPr>
        <p:spPr>
          <a:xfrm>
            <a:off x="1619672" y="1134093"/>
            <a:ext cx="1440160" cy="1358803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/>
              <a:t>Образовательные организации</a:t>
            </a:r>
          </a:p>
        </p:txBody>
      </p:sp>
      <p:sp>
        <p:nvSpPr>
          <p:cNvPr id="9" name="Овал 8"/>
          <p:cNvSpPr/>
          <p:nvPr/>
        </p:nvSpPr>
        <p:spPr>
          <a:xfrm>
            <a:off x="3244307" y="681772"/>
            <a:ext cx="1377996" cy="131049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/>
              <a:t>Спортивные учреждения</a:t>
            </a:r>
          </a:p>
        </p:txBody>
      </p:sp>
      <p:sp>
        <p:nvSpPr>
          <p:cNvPr id="10" name="Овал 9"/>
          <p:cNvSpPr/>
          <p:nvPr/>
        </p:nvSpPr>
        <p:spPr>
          <a:xfrm>
            <a:off x="3185803" y="2163955"/>
            <a:ext cx="747502" cy="66496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/>
              <a:t>ИП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8976" y="167467"/>
            <a:ext cx="29859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Дополнительная общеобразовательная программа, включенная </a:t>
            </a:r>
            <a:r>
              <a:rPr lang="ru-RU" sz="1400" dirty="0"/>
              <a:t>в любой из реестров образовательных программ </a:t>
            </a:r>
            <a:r>
              <a:rPr lang="ru-RU" sz="1400" dirty="0" smtClean="0"/>
              <a:t>(значимые, иные, спортивной подготовки)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154185" y="1682985"/>
            <a:ext cx="2808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Программа, включенная в реестр  сертифицированных образовательных программ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45807" y="2713450"/>
            <a:ext cx="28419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Является основанием для предоставления социального сертификата</a:t>
            </a:r>
            <a:endParaRPr lang="ru-RU" sz="1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5148064" y="736545"/>
            <a:ext cx="457200" cy="1153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473372" y="1846023"/>
            <a:ext cx="610796" cy="2062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7923794" y="2459879"/>
            <a:ext cx="216026" cy="3607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908727"/>
              </p:ext>
            </p:extLst>
          </p:nvPr>
        </p:nvGraphicFramePr>
        <p:xfrm>
          <a:off x="755576" y="3861048"/>
          <a:ext cx="7704856" cy="1892808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456004"/>
                <a:gridCol w="1610448"/>
                <a:gridCol w="1783531"/>
                <a:gridCol w="1854873"/>
              </a:tblGrid>
              <a:tr h="1310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категории детей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Норматив обеспечения сертификата ПФДО, часов в неделю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Дополнительные часы при выборе дополнительных общеобразовательных программ, включенных в реестр значимых программ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Максимальный объем </a:t>
                      </a:r>
                      <a:r>
                        <a:rPr lang="ru-RU" sz="800">
                          <a:effectLst/>
                        </a:rPr>
                        <a:t> </a:t>
                      </a:r>
                      <a:r>
                        <a:rPr lang="ru-RU" sz="1200">
                          <a:effectLst/>
                        </a:rPr>
                        <a:t>учебной нагрузки, при котором допускается формирование социального сертификата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8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Дети в возрасте от 5-ти до 18-ти лет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4,5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093912" y="5949280"/>
            <a:ext cx="705678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*</a:t>
            </a:r>
            <a:r>
              <a:rPr lang="ru-RU" sz="1050" i="1" dirty="0" smtClean="0">
                <a:solidFill>
                  <a:srgbClr val="002060"/>
                </a:solidFill>
              </a:rPr>
              <a:t>Порядок </a:t>
            </a:r>
            <a:r>
              <a:rPr lang="ru-RU" sz="1050" i="1" dirty="0">
                <a:solidFill>
                  <a:srgbClr val="002060"/>
                </a:solidFill>
              </a:rPr>
              <a:t>использования сертификата ПФДО для обучения по дополнительным общеразвивающим программам, включенным в реестр сертифицированных образовательных программ, определяется </a:t>
            </a:r>
            <a:r>
              <a:rPr lang="ru-RU" sz="1050" i="1" dirty="0" smtClean="0">
                <a:solidFill>
                  <a:srgbClr val="002060"/>
                </a:solidFill>
              </a:rPr>
              <a:t>Требованиями приказа управления образования  от 07.07.23г. № 402</a:t>
            </a:r>
            <a:endParaRPr lang="ru-RU" sz="105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3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88640"/>
            <a:ext cx="1649922" cy="136815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Социальный сертификат</a:t>
            </a:r>
            <a:endParaRPr lang="ru-RU" sz="105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7932" y="188640"/>
            <a:ext cx="1712020" cy="13560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Только одна образовательная услуга</a:t>
            </a:r>
            <a:endParaRPr lang="ru-RU" sz="1050" dirty="0"/>
          </a:p>
        </p:txBody>
      </p:sp>
      <p:sp>
        <p:nvSpPr>
          <p:cNvPr id="6" name="Овал 5"/>
          <p:cNvSpPr/>
          <p:nvPr/>
        </p:nvSpPr>
        <p:spPr>
          <a:xfrm>
            <a:off x="5148064" y="116632"/>
            <a:ext cx="1584250" cy="1511049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Ребенок с сертификатом ПФДО</a:t>
            </a:r>
            <a:endParaRPr lang="ru-RU" sz="1050" dirty="0"/>
          </a:p>
        </p:txBody>
      </p:sp>
      <p:sp>
        <p:nvSpPr>
          <p:cNvPr id="7" name="Овал 6"/>
          <p:cNvSpPr/>
          <p:nvPr/>
        </p:nvSpPr>
        <p:spPr>
          <a:xfrm>
            <a:off x="7154866" y="116632"/>
            <a:ext cx="1521589" cy="147977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Неограниченное число социальных сертификатов</a:t>
            </a:r>
            <a:endParaRPr lang="ru-RU" sz="1050" dirty="0"/>
          </a:p>
        </p:txBody>
      </p:sp>
      <p:sp>
        <p:nvSpPr>
          <p:cNvPr id="8" name="Нашивка 7"/>
          <p:cNvSpPr/>
          <p:nvPr/>
        </p:nvSpPr>
        <p:spPr>
          <a:xfrm>
            <a:off x="2141655" y="708888"/>
            <a:ext cx="242316" cy="445255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6876256" y="722095"/>
            <a:ext cx="216024" cy="432048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0572" y="1629137"/>
            <a:ext cx="8208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i="1" dirty="0" smtClean="0"/>
              <a:t>*отсутствуют </a:t>
            </a:r>
            <a:r>
              <a:rPr lang="ru-RU" sz="1000" i="1" dirty="0"/>
              <a:t>факты текущего использования ребенком сертификата ПФДО для обучения по дополнительным общеобразовательным программам в объеме, превышающем </a:t>
            </a:r>
            <a:r>
              <a:rPr lang="ru-RU" sz="1000" i="1" dirty="0" smtClean="0"/>
              <a:t>установленное максимальное </a:t>
            </a:r>
            <a:r>
              <a:rPr lang="ru-RU" sz="1000" i="1" dirty="0"/>
              <a:t>число часов учебной нагрузки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7" y="2029247"/>
            <a:ext cx="8425956" cy="471212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/>
              <a:t>Формирование уполномоченным органом социального сертификата для ребенка, сведения о котором включены в реестр сертификатов ПФДО, осуществляется в электронном виде в соответствии с общими требованиями  к форме и содержанию социального сертификата на получение государственной (муниципальной) услуги в социальной сфере, установленными Правительством Российской Федерации, при одновременном выполнении следующих </a:t>
            </a:r>
            <a:r>
              <a:rPr lang="ru-RU" sz="1200" b="1" dirty="0" smtClean="0"/>
              <a:t>условий: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/>
              <a:t>отсутствуют факты текущего использования ребенком сертификата ПФДО для обучения по дополнительным общеобразовательным программам в объеме, превышающем максимальное число часов учебной </a:t>
            </a:r>
            <a:r>
              <a:rPr lang="ru-RU" sz="1200" dirty="0" smtClean="0"/>
              <a:t>нагрузки;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/>
              <a:t>родителями </a:t>
            </a:r>
            <a:r>
              <a:rPr lang="ru-RU" sz="1200" dirty="0"/>
              <a:t>(законными представителями) ребенка, либо непосредственно ребенком, достигшим возраста 14 лет, предоставлено информированное согласие на получение и использование социальных сертификатов</a:t>
            </a:r>
            <a:r>
              <a:rPr lang="ru-RU" sz="1200" dirty="0" smtClean="0"/>
              <a:t>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/>
              <a:t>на </a:t>
            </a:r>
            <a:r>
              <a:rPr lang="ru-RU" sz="1200" dirty="0"/>
              <a:t>момент подачи Заявки на сертифицированную программу общий объем бюджетных средств по социальным сертификатам, зарезервированных к оплате по заключенным и ожидающим заключение договорам об образовании, и средств, списанных с социальных сертификатов в целях оплаты оказанных образовательных услуг, не достиг предельного объема финансового обеспечения социальных сертификатов, установленного программой персонифицированного финансирования на соответствующие </a:t>
            </a:r>
            <a:r>
              <a:rPr lang="ru-RU" sz="1200" dirty="0" smtClean="0"/>
              <a:t>периоды;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/>
              <a:t>совокупный </a:t>
            </a:r>
            <a:r>
              <a:rPr lang="ru-RU" sz="1200" dirty="0"/>
              <a:t>объем оказания образовательных услуг по реализации дополнительных общеразвивающих программ по всем социальным сертификатам, выданным уполномоченным органом, не превышает объем оказания муниципальных услуг в социальной сфере в соответствии с социальным сертификатом, включенный в муниципальный социальный заказ</a:t>
            </a:r>
            <a:r>
              <a:rPr lang="ru-RU" sz="1200" dirty="0" smtClean="0"/>
              <a:t>;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/>
              <a:t>в</a:t>
            </a:r>
            <a:r>
              <a:rPr lang="ru-RU" sz="1200" dirty="0" smtClean="0"/>
              <a:t> </a:t>
            </a:r>
            <a:r>
              <a:rPr lang="ru-RU" sz="1200" dirty="0"/>
              <a:t>случае невыполнения условий для формирования социального сертификата Заявка на сертифицированную программу, поданная с использованием сертификата ПФДО, подлежит </a:t>
            </a:r>
            <a:r>
              <a:rPr lang="ru-RU" sz="1200" dirty="0" smtClean="0"/>
              <a:t>аннулированию.</a:t>
            </a:r>
            <a:endParaRPr lang="ru-RU" sz="1200" dirty="0"/>
          </a:p>
          <a:p>
            <a:pPr algn="just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82872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0384" y="476672"/>
            <a:ext cx="8522096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Реестры программ дополнительного образования – УО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251" y="1867208"/>
            <a:ext cx="2113384" cy="2401416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Реестр сертифицированных ОП </a:t>
            </a:r>
            <a:r>
              <a:rPr lang="ru-RU" sz="1400" i="1" dirty="0" smtClean="0">
                <a:solidFill>
                  <a:schemeClr val="tx1"/>
                </a:solidFill>
              </a:rPr>
              <a:t>–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база донных  ДОП по социальным сертификатам, сертифицированные в соответствиями с Правилами ПФДО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083232"/>
            <a:ext cx="1922512" cy="1849824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Реестр значимых программ </a:t>
            </a:r>
            <a:r>
              <a:rPr lang="ru-RU" sz="1400" dirty="0" smtClean="0">
                <a:solidFill>
                  <a:schemeClr val="tx1"/>
                </a:solidFill>
              </a:rPr>
              <a:t>–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база данных ДОП , значимых для социально-экономического развития Кондинского района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25126" y="1867208"/>
            <a:ext cx="1922512" cy="2425888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Реестр иных ОП </a:t>
            </a:r>
            <a:r>
              <a:rPr lang="ru-RU" sz="1400" dirty="0" smtClean="0">
                <a:solidFill>
                  <a:schemeClr val="tx1"/>
                </a:solidFill>
              </a:rPr>
              <a:t>–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не вошедшие в реестр иных ОП:</a:t>
            </a:r>
          </a:p>
          <a:p>
            <a:pPr marL="342900" indent="-342900" algn="ctr"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Продолжающие формировать муниципальное задание.</a:t>
            </a:r>
          </a:p>
          <a:p>
            <a:pPr marL="342900" indent="-342900" algn="ctr"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Рассчитанные на 2 и более года обучения.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98990" y="2107704"/>
            <a:ext cx="1922512" cy="182535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Реестр спортивных программ </a:t>
            </a:r>
            <a:r>
              <a:rPr lang="ru-RU" sz="1400" i="1" dirty="0" smtClean="0">
                <a:solidFill>
                  <a:schemeClr val="tx1"/>
                </a:solidFill>
              </a:rPr>
              <a:t>–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база данных ДОП спортивной подготовки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416230" y="1458030"/>
            <a:ext cx="288032" cy="526440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605264" y="1478667"/>
            <a:ext cx="288032" cy="526440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381281" y="1268760"/>
            <a:ext cx="288032" cy="526440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39552" y="1280851"/>
            <a:ext cx="278658" cy="526440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915816" y="4293096"/>
            <a:ext cx="3384376" cy="22322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* </a:t>
            </a:r>
            <a:r>
              <a:rPr lang="ru-RU" sz="1400" dirty="0" smtClean="0"/>
              <a:t>Ежегодно до 15 августа и до 15 декабря образовательные организации передают в уполномоченный орган перечень реализуемых ими дополнительных общеобразовательных программ</a:t>
            </a:r>
            <a:endParaRPr lang="ru-RU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985" y="4421974"/>
            <a:ext cx="2533377" cy="452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4396604"/>
            <a:ext cx="2592288" cy="4637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16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95075" y="1693428"/>
            <a:ext cx="2448272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Родитель (законный представитель)/ ребенок 14+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827123" y="2852936"/>
            <a:ext cx="1584176" cy="2088232"/>
          </a:xfrm>
          <a:prstGeom prst="downArrow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</a:rPr>
              <a:t>заявление</a:t>
            </a:r>
            <a:endParaRPr lang="ru-RU" sz="900" b="1" dirty="0"/>
          </a:p>
        </p:txBody>
      </p:sp>
      <p:sp>
        <p:nvSpPr>
          <p:cNvPr id="6" name="Овал 5"/>
          <p:cNvSpPr/>
          <p:nvPr/>
        </p:nvSpPr>
        <p:spPr>
          <a:xfrm>
            <a:off x="373809" y="5157192"/>
            <a:ext cx="2448272" cy="100811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УО/иные юридические лица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4418" y="260648"/>
            <a:ext cx="547260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Заявление о предоставлении сертификата ПФДО  содержит следующие </a:t>
            </a:r>
            <a:r>
              <a:rPr lang="ru-RU" sz="1400" b="1" i="1" dirty="0"/>
              <a:t>сведения</a:t>
            </a:r>
            <a:r>
              <a:rPr lang="ru-RU" sz="1000" dirty="0" smtClean="0"/>
              <a:t>:</a:t>
            </a:r>
          </a:p>
          <a:p>
            <a:endParaRPr lang="ru-RU" sz="10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фамилию</a:t>
            </a:r>
            <a:r>
              <a:rPr lang="ru-RU" sz="1200" dirty="0"/>
              <a:t>, имя, отчество (при наличии) </a:t>
            </a:r>
            <a:r>
              <a:rPr lang="ru-RU" sz="1200" dirty="0" smtClean="0"/>
              <a:t>ребенка;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серия </a:t>
            </a:r>
            <a:r>
              <a:rPr lang="ru-RU" sz="1200" dirty="0"/>
              <a:t>и номер документа, удостоверяющего личность ребенка (свидетельство о рождении ребенка или паспорт гражданина Российской Федерации, удостоверяющий личность ребенка или временное удостоверение личности гражданина Российской Федерации, выдаваемое на период оформления паспорта ребенка</a:t>
            </a:r>
            <a:r>
              <a:rPr lang="ru-RU" sz="1200" dirty="0" smtClean="0"/>
              <a:t>);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дату </a:t>
            </a:r>
            <a:r>
              <a:rPr lang="ru-RU" sz="1200" dirty="0"/>
              <a:t>рождения </a:t>
            </a:r>
            <a:r>
              <a:rPr lang="ru-RU" sz="1200" dirty="0" smtClean="0"/>
              <a:t>ребенка;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страховой </a:t>
            </a:r>
            <a:r>
              <a:rPr lang="ru-RU" sz="1200" dirty="0"/>
              <a:t>номер индивидуального лицевого счёта (при наличии</a:t>
            </a:r>
            <a:r>
              <a:rPr lang="ru-RU" sz="1200" dirty="0" smtClean="0"/>
              <a:t>);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место </a:t>
            </a:r>
            <a:r>
              <a:rPr lang="ru-RU" sz="1200" dirty="0"/>
              <a:t>(адрес) фактического проживания </a:t>
            </a:r>
            <a:r>
              <a:rPr lang="ru-RU" sz="1200" dirty="0" smtClean="0"/>
              <a:t>ребенка;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фамилию</a:t>
            </a:r>
            <a:r>
              <a:rPr lang="ru-RU" sz="1200" dirty="0"/>
              <a:t>, имя, отчество (при наличии) родителя (законного представителя) </a:t>
            </a:r>
            <a:r>
              <a:rPr lang="ru-RU" sz="1200" dirty="0" smtClean="0"/>
              <a:t>ребенка;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контактную </a:t>
            </a:r>
            <a:r>
              <a:rPr lang="ru-RU" sz="1200" dirty="0"/>
              <a:t>информацию родителя (законного представителя) </a:t>
            </a:r>
            <a:r>
              <a:rPr lang="ru-RU" sz="1200" dirty="0" smtClean="0"/>
              <a:t>ребенка;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указание на группу сертификата ПФДО, определяемую в зависимости от категории ребенка - получателя сертификата ПФДО (при наличии оснований, по желанию родителя (законного представителя) ребенка);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согласие </a:t>
            </a:r>
            <a:r>
              <a:rPr lang="ru-RU" sz="1200" dirty="0"/>
              <a:t>Заявителя на обработку персональных данных в порядке, установленном Федеральным законом от 27 июля 2006 г. №152-ФЗ «О персональных данных</a:t>
            </a:r>
            <a:r>
              <a:rPr lang="ru-RU" sz="1200" dirty="0" smtClean="0"/>
              <a:t>»;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отметку </a:t>
            </a:r>
            <a:r>
              <a:rPr lang="ru-RU" sz="1200" dirty="0"/>
              <a:t>об ознакомлении Заявителя с условиями предоставления, использования, прекращения действия сертификата ПФДО, а также с </a:t>
            </a:r>
            <a:r>
              <a:rPr lang="ru-RU" sz="1200" dirty="0" smtClean="0"/>
              <a:t>Требованиями;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 smtClean="0"/>
              <a:t>сведения </a:t>
            </a:r>
            <a:r>
              <a:rPr lang="ru-RU" sz="1200" dirty="0"/>
              <a:t>о ранее выданном сертификате ПФДО в другом муниципальном районе (городском округе) (в случае если сертификат ПФДО был ранее выдан в другом муниципальном районе (городском округе</a:t>
            </a:r>
            <a:r>
              <a:rPr lang="ru-RU" sz="1200" dirty="0" smtClean="0"/>
              <a:t>));</a:t>
            </a:r>
          </a:p>
          <a:p>
            <a:endParaRPr lang="ru-RU" sz="1200" dirty="0" smtClean="0"/>
          </a:p>
          <a:p>
            <a:pPr algn="just"/>
            <a:r>
              <a:rPr lang="ru-RU" sz="1200" dirty="0" smtClean="0"/>
              <a:t>* </a:t>
            </a:r>
            <a:r>
              <a:rPr lang="ru-RU" sz="1050" dirty="0" smtClean="0"/>
              <a:t>Обязательство </a:t>
            </a:r>
            <a:r>
              <a:rPr lang="ru-RU" sz="1050" dirty="0"/>
              <a:t>Заявителя уведомлять уполномоченный орган, или </a:t>
            </a:r>
            <a:r>
              <a:rPr lang="ru-RU" sz="1050" dirty="0" smtClean="0"/>
              <a:t>иное юридическое </a:t>
            </a:r>
            <a:r>
              <a:rPr lang="ru-RU" sz="1050" dirty="0"/>
              <a:t>лицо, посредством личного обращения с предоставлением подтверждающих документов об изменениях указанных в Заявлении сведений в течение 20 рабочих дней после возникновения соответствующих изменений.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8080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 smtClean="0">
                <a:solidFill>
                  <a:schemeClr val="bg2">
                    <a:lumMod val="75000"/>
                  </a:schemeClr>
                </a:solidFill>
              </a:rPr>
              <a:t>Механизм персонифицированного финансирования</a:t>
            </a:r>
            <a:endParaRPr lang="ru-RU" sz="32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323528" y="1412776"/>
            <a:ext cx="1800200" cy="1800200"/>
          </a:xfrm>
          <a:prstGeom prst="actionButtonForwardNext">
            <a:avLst/>
          </a:prstGeom>
          <a:gradFill flip="none" rotWithShape="1">
            <a:gsLst>
              <a:gs pos="0">
                <a:schemeClr val="accent5">
                  <a:lumMod val="95000"/>
                </a:schemeClr>
              </a:gs>
              <a:gs pos="100000">
                <a:schemeClr val="accent5">
                  <a:shade val="82000"/>
                  <a:satMod val="125000"/>
                  <a:lumMod val="74000"/>
                </a:schemeClr>
              </a:gs>
            </a:gsLst>
            <a:lin ang="16200000" scaled="1"/>
            <a:tileRect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r"/>
            <a:endParaRPr lang="ru-RU" sz="1200" dirty="0" smtClean="0">
              <a:solidFill>
                <a:schemeClr val="bg1"/>
              </a:solidFill>
            </a:endParaRPr>
          </a:p>
          <a:p>
            <a:pPr algn="r"/>
            <a:r>
              <a:rPr lang="ru-RU" sz="1200" b="1" i="1" dirty="0" smtClean="0">
                <a:solidFill>
                  <a:schemeClr val="bg1"/>
                </a:solidFill>
              </a:rPr>
              <a:t>Регистрация в личном кабинете</a:t>
            </a:r>
            <a:endParaRPr lang="ru-RU" sz="1200" b="1" i="1" dirty="0">
              <a:solidFill>
                <a:schemeClr val="bg1"/>
              </a:solidFill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2727954" y="1950068"/>
            <a:ext cx="1872208" cy="1766964"/>
          </a:xfrm>
          <a:prstGeom prst="smileyFace">
            <a:avLst/>
          </a:prstGeom>
          <a:ln/>
          <a:effectLst>
            <a:glow rad="228600">
              <a:schemeClr val="accent3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200" dirty="0"/>
          </a:p>
          <a:p>
            <a:endParaRPr lang="ru-RU" sz="1200" b="1" i="1" dirty="0" smtClean="0"/>
          </a:p>
          <a:p>
            <a:endParaRPr lang="ru-RU" sz="1200" b="1" i="1" dirty="0"/>
          </a:p>
          <a:p>
            <a:r>
              <a:rPr lang="ru-RU" sz="1200" b="1" i="1" dirty="0" smtClean="0"/>
              <a:t>Ребенок – обладатель сертификата</a:t>
            </a:r>
            <a:endParaRPr lang="ru-RU" sz="1200" b="1" i="1" dirty="0"/>
          </a:p>
        </p:txBody>
      </p:sp>
      <p:sp>
        <p:nvSpPr>
          <p:cNvPr id="6" name="Блок-схема: несколько документов 5"/>
          <p:cNvSpPr/>
          <p:nvPr/>
        </p:nvSpPr>
        <p:spPr>
          <a:xfrm>
            <a:off x="5364088" y="1412776"/>
            <a:ext cx="1728192" cy="2052227"/>
          </a:xfrm>
          <a:prstGeom prst="flowChartMultidocument">
            <a:avLst/>
          </a:prstGeom>
          <a:gradFill flip="none" rotWithShape="1">
            <a:gsLst>
              <a:gs pos="0">
                <a:schemeClr val="accent5">
                  <a:lumMod val="95000"/>
                </a:schemeClr>
              </a:gs>
              <a:gs pos="100000">
                <a:schemeClr val="accent5">
                  <a:shade val="82000"/>
                  <a:satMod val="125000"/>
                  <a:lumMod val="74000"/>
                </a:schemeClr>
              </a:gs>
            </a:gsLst>
            <a:lin ang="10800000" scaled="1"/>
            <a:tileRect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i="1" dirty="0" smtClean="0"/>
              <a:t>Все образовательные программы, включенные в </a:t>
            </a:r>
            <a:r>
              <a:rPr lang="ru-RU" b="1" i="1" dirty="0" smtClean="0"/>
              <a:t>реестр</a:t>
            </a:r>
            <a:endParaRPr lang="ru-RU" b="1" i="1" dirty="0"/>
          </a:p>
        </p:txBody>
      </p:sp>
      <p:sp>
        <p:nvSpPr>
          <p:cNvPr id="8" name="Лента лицом вниз 7"/>
          <p:cNvSpPr/>
          <p:nvPr/>
        </p:nvSpPr>
        <p:spPr>
          <a:xfrm>
            <a:off x="6443479" y="3731210"/>
            <a:ext cx="2376264" cy="1645332"/>
          </a:xfrm>
          <a:prstGeom prst="ribbo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Выбор </a:t>
            </a:r>
            <a:r>
              <a:rPr lang="ru-RU" sz="1200" b="1" i="1" dirty="0" smtClean="0"/>
              <a:t>конкретной программы из Навигатора </a:t>
            </a:r>
            <a:r>
              <a:rPr lang="ru-RU" b="1" i="1" dirty="0" smtClean="0"/>
              <a:t>ДО</a:t>
            </a:r>
            <a:endParaRPr lang="ru-RU" b="1" i="1" dirty="0"/>
          </a:p>
        </p:txBody>
      </p:sp>
      <p:sp>
        <p:nvSpPr>
          <p:cNvPr id="9" name="Вертикальный свиток 8"/>
          <p:cNvSpPr/>
          <p:nvPr/>
        </p:nvSpPr>
        <p:spPr>
          <a:xfrm>
            <a:off x="3995936" y="4210236"/>
            <a:ext cx="2030524" cy="2016224"/>
          </a:xfrm>
          <a:prstGeom prst="verticalScroll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/>
              <a:t>Заключение договора с поставщиком на конкретную программу</a:t>
            </a:r>
            <a:endParaRPr lang="ru-RU" sz="1200" b="1" i="1" dirty="0"/>
          </a:p>
        </p:txBody>
      </p:sp>
      <p:sp>
        <p:nvSpPr>
          <p:cNvPr id="10" name="7-конечная звезда 9"/>
          <p:cNvSpPr/>
          <p:nvPr/>
        </p:nvSpPr>
        <p:spPr>
          <a:xfrm>
            <a:off x="611560" y="3861048"/>
            <a:ext cx="2581436" cy="2473424"/>
          </a:xfrm>
          <a:prstGeom prst="star7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i="1" dirty="0" smtClean="0"/>
              <a:t>Получение образовательной услуги по дополнительной общеразвивающей образовательной программе</a:t>
            </a:r>
            <a:endParaRPr lang="ru-RU" sz="1100" b="1" i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267744" y="2050530"/>
            <a:ext cx="432048" cy="216024"/>
          </a:xfrm>
          <a:prstGeom prst="straightConnector1">
            <a:avLst/>
          </a:prstGeom>
          <a:ln w="57150">
            <a:solidFill>
              <a:srgbClr val="00B0F0"/>
            </a:solidFill>
            <a:headEnd type="diamond" w="med" len="med"/>
            <a:tailEnd type="triangle" w="med" len="med"/>
          </a:ln>
          <a:scene3d>
            <a:camera prst="obliqueBottomLef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716016" y="2492895"/>
            <a:ext cx="504056" cy="170329"/>
          </a:xfrm>
          <a:prstGeom prst="straightConnector1">
            <a:avLst/>
          </a:prstGeom>
          <a:ln w="57150">
            <a:solidFill>
              <a:srgbClr val="00B0F0"/>
            </a:solidFill>
            <a:headEnd type="diamond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092280" y="3140968"/>
            <a:ext cx="360040" cy="360040"/>
          </a:xfrm>
          <a:prstGeom prst="straightConnector1">
            <a:avLst/>
          </a:prstGeom>
          <a:ln w="57150">
            <a:solidFill>
              <a:srgbClr val="00B0F0"/>
            </a:solidFill>
            <a:headEnd type="diamond" w="med" len="med"/>
            <a:tailEnd type="triangle" w="med" len="med"/>
          </a:ln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5868144" y="4941168"/>
            <a:ext cx="432048" cy="277180"/>
          </a:xfrm>
          <a:prstGeom prst="straightConnector1">
            <a:avLst/>
          </a:prstGeom>
          <a:ln w="57150">
            <a:solidFill>
              <a:srgbClr val="00B0F0"/>
            </a:solidFill>
            <a:headEnd type="diamond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3412030" y="5070702"/>
            <a:ext cx="504056" cy="138590"/>
          </a:xfrm>
          <a:prstGeom prst="straightConnector1">
            <a:avLst/>
          </a:prstGeom>
          <a:ln w="57150">
            <a:solidFill>
              <a:srgbClr val="00B0F0"/>
            </a:solidFill>
            <a:headEnd type="diamond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91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512511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0070C0"/>
                </a:solidFill>
              </a:rPr>
              <a:t>Документы и (или) их копии, заверенные в нотариальном порядке необходимые для предъявления при подаче Заявления </a:t>
            </a:r>
            <a:r>
              <a:rPr lang="ru-RU" sz="1800" dirty="0">
                <a:solidFill>
                  <a:srgbClr val="0070C0"/>
                </a:solidFill>
              </a:rPr>
              <a:t>о предоставлении сертификата ПФДО 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484784"/>
            <a:ext cx="7344816" cy="43924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600" dirty="0" smtClean="0"/>
              <a:t>свидетельство </a:t>
            </a:r>
            <a:r>
              <a:rPr lang="ru-RU" sz="1600" dirty="0"/>
              <a:t>о рождении ребенка или паспорт гражданина Российской Федерации, удостоверяющий личность ребенка, или временное удостоверение личности гражданина Российской Федерации, выдаваемое на период оформления паспорта </a:t>
            </a:r>
            <a:r>
              <a:rPr lang="ru-RU" sz="1600" dirty="0" smtClean="0"/>
              <a:t>ребенка;</a:t>
            </a:r>
          </a:p>
          <a:p>
            <a:pPr algn="just"/>
            <a:r>
              <a:rPr lang="ru-RU" sz="1600" dirty="0" smtClean="0"/>
              <a:t>документ</a:t>
            </a:r>
            <a:r>
              <a:rPr lang="ru-RU" sz="1600" dirty="0"/>
              <a:t>, удостоверяющий личность родителя (законного представителя) </a:t>
            </a:r>
            <a:r>
              <a:rPr lang="ru-RU" sz="1600" dirty="0" smtClean="0"/>
              <a:t>ребенка;</a:t>
            </a:r>
          </a:p>
          <a:p>
            <a:pPr algn="just"/>
            <a:r>
              <a:rPr lang="ru-RU" sz="1600" dirty="0" smtClean="0"/>
              <a:t>документ</a:t>
            </a:r>
            <a:r>
              <a:rPr lang="ru-RU" sz="1600" dirty="0"/>
              <a:t>, подтверждающий регистрацию в системе индивидуального (персонифицированного) учета и содержащий сведения о страховом номере индивидуального лицевого </a:t>
            </a:r>
            <a:r>
              <a:rPr lang="ru-RU" sz="1600" dirty="0" smtClean="0"/>
              <a:t>счета;</a:t>
            </a:r>
          </a:p>
          <a:p>
            <a:pPr algn="just"/>
            <a:r>
              <a:rPr lang="ru-RU" sz="1600" dirty="0" smtClean="0"/>
              <a:t>один </a:t>
            </a:r>
            <a:r>
              <a:rPr lang="ru-RU" sz="1600" dirty="0"/>
              <a:t>из документов , подтверждающих проживание ребенка на территории Кондинского </a:t>
            </a:r>
            <a:r>
              <a:rPr lang="ru-RU" sz="1600" dirty="0" smtClean="0"/>
              <a:t>района:</a:t>
            </a:r>
          </a:p>
          <a:p>
            <a:pPr algn="just"/>
            <a:r>
              <a:rPr lang="ru-RU" sz="1600" dirty="0" smtClean="0"/>
              <a:t>свидетельство </a:t>
            </a:r>
            <a:r>
              <a:rPr lang="ru-RU" sz="1600" dirty="0"/>
              <a:t>о регистрации ребенка по месту жительства или по месту пребывания, или документ, содержащий сведения о регистрации ребенка по месту жительства или по месту </a:t>
            </a:r>
            <a:r>
              <a:rPr lang="ru-RU" sz="1600" dirty="0" smtClean="0"/>
              <a:t>пребывания;</a:t>
            </a:r>
          </a:p>
          <a:p>
            <a:pPr algn="just"/>
            <a:r>
              <a:rPr lang="ru-RU" sz="1600" dirty="0" smtClean="0"/>
              <a:t>справка </a:t>
            </a:r>
            <a:r>
              <a:rPr lang="ru-RU" sz="1600" dirty="0"/>
              <a:t>об обучении  по основной образовательной программе в организации, осуществляющей образовательную деятельность, расположенной на территории Кондинского </a:t>
            </a:r>
            <a:r>
              <a:rPr lang="ru-RU" sz="1600" dirty="0" smtClean="0"/>
              <a:t>района.</a:t>
            </a:r>
          </a:p>
        </p:txBody>
      </p:sp>
    </p:spTree>
    <p:extLst>
      <p:ext uri="{BB962C8B-B14F-4D97-AF65-F5344CB8AC3E}">
        <p14:creationId xmlns:p14="http://schemas.microsoft.com/office/powerpoint/2010/main" val="34871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632848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При приеме заявления на </a:t>
            </a:r>
            <a:r>
              <a:rPr lang="ru-RU" sz="2800" dirty="0">
                <a:solidFill>
                  <a:srgbClr val="0070C0"/>
                </a:solidFill>
              </a:rPr>
              <a:t>получение </a:t>
            </a:r>
            <a:r>
              <a:rPr lang="ru-RU" sz="2800" dirty="0" smtClean="0">
                <a:solidFill>
                  <a:srgbClr val="0070C0"/>
                </a:solidFill>
              </a:rPr>
              <a:t>сертификата ПФДО от заявителя, должностное лицо обязано: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412776"/>
            <a:ext cx="8229600" cy="216024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1600" dirty="0" smtClean="0"/>
              <a:t>- Проверить  </a:t>
            </a:r>
            <a:r>
              <a:rPr lang="ru-RU" sz="1600" dirty="0"/>
              <a:t>соответствие указанных в Заявлении сведений предъявленным документам , и при их соответствии </a:t>
            </a:r>
            <a:r>
              <a:rPr lang="ru-RU" sz="1600" dirty="0" smtClean="0"/>
              <a:t>сделать </a:t>
            </a:r>
            <a:r>
              <a:rPr lang="ru-RU" sz="1600" dirty="0"/>
              <a:t>отметку об этом, </a:t>
            </a:r>
            <a:r>
              <a:rPr lang="ru-RU" sz="1600" dirty="0" smtClean="0"/>
              <a:t>удостоверить </a:t>
            </a:r>
            <a:r>
              <a:rPr lang="ru-RU" sz="1600" dirty="0"/>
              <a:t>своей подписью прием заявления и </a:t>
            </a:r>
            <a:r>
              <a:rPr lang="ru-RU" sz="1600" dirty="0" smtClean="0"/>
              <a:t>вернуть </a:t>
            </a:r>
            <a:r>
              <a:rPr lang="ru-RU" sz="1600" dirty="0"/>
              <a:t>оригиналы документов (нотариально заверенные копии) </a:t>
            </a:r>
            <a:r>
              <a:rPr lang="ru-RU" sz="1600" dirty="0" smtClean="0"/>
              <a:t>Заявителю;</a:t>
            </a:r>
          </a:p>
          <a:p>
            <a:pPr marL="45720" indent="0">
              <a:buNone/>
            </a:pPr>
            <a:r>
              <a:rPr lang="ru-RU" sz="1600" dirty="0" smtClean="0"/>
              <a:t>- Зарегистрировать Заявление в день его представления;</a:t>
            </a:r>
          </a:p>
          <a:p>
            <a:pPr marL="45720" indent="0">
              <a:buNone/>
            </a:pPr>
            <a:r>
              <a:rPr lang="ru-RU" sz="1600" dirty="0" smtClean="0"/>
              <a:t>- В </a:t>
            </a:r>
            <a:r>
              <a:rPr lang="ru-RU" sz="1600" dirty="0"/>
              <a:t>случае если должностному лицу предъявлены не все </a:t>
            </a:r>
            <a:r>
              <a:rPr lang="ru-RU" sz="1600" dirty="0" smtClean="0"/>
              <a:t>документы, </a:t>
            </a:r>
            <a:r>
              <a:rPr lang="ru-RU" sz="1600" dirty="0"/>
              <a:t>должностное лицо, осуществляющее прием Заявления, возвращает его Заявителю в день представления Заявителем </a:t>
            </a:r>
            <a:r>
              <a:rPr lang="ru-RU" sz="1600" dirty="0" smtClean="0"/>
              <a:t>Заявления;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9960" y="3645024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>
                <a:solidFill>
                  <a:srgbClr val="92D050"/>
                </a:solidFill>
              </a:rPr>
              <a:t>*</a:t>
            </a:r>
            <a:r>
              <a:rPr lang="ru-RU" sz="1200" i="1" dirty="0" smtClean="0">
                <a:solidFill>
                  <a:srgbClr val="92D050"/>
                </a:solidFill>
              </a:rPr>
              <a:t>Прием </a:t>
            </a:r>
            <a:r>
              <a:rPr lang="ru-RU" sz="1200" i="1" dirty="0">
                <a:solidFill>
                  <a:srgbClr val="92D050"/>
                </a:solidFill>
              </a:rPr>
              <a:t>и регистрация Заявлений, по решению уполномоченного органа может осуществляться иными юридическими лицами (далее – юридическое лицо), в том числе муниципальными организациями, осуществляющими образовательную деятельность</a:t>
            </a:r>
            <a:r>
              <a:rPr lang="ru-RU" sz="1200" dirty="0">
                <a:solidFill>
                  <a:srgbClr val="92D050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4725144"/>
            <a:ext cx="79928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При </a:t>
            </a:r>
            <a:r>
              <a:rPr lang="ru-RU" sz="1600" dirty="0"/>
              <a:t>приеме Заявления, юридическое лицо, </a:t>
            </a:r>
            <a:r>
              <a:rPr lang="ru-RU" sz="1600" dirty="0" smtClean="0"/>
              <a:t>самостоятельно </a:t>
            </a:r>
            <a:r>
              <a:rPr lang="ru-RU" sz="1600" dirty="0"/>
              <a:t>проверяет достоверность представленных сведений, и в течение 3-х рабочих дней с момента поступления Заявления передает Заявление в уполномоченный </a:t>
            </a:r>
            <a:r>
              <a:rPr lang="ru-RU" sz="1600" dirty="0" smtClean="0"/>
              <a:t>орган.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УО </a:t>
            </a:r>
            <a:r>
              <a:rPr lang="ru-RU" sz="1600" dirty="0"/>
              <a:t>в течение 3-х рабочих дней со дня получения Заявления (в том числе при получении Заявления от юридического </a:t>
            </a:r>
            <a:r>
              <a:rPr lang="ru-RU" sz="1600" dirty="0" smtClean="0"/>
              <a:t>лица) </a:t>
            </a:r>
            <a:r>
              <a:rPr lang="ru-RU" sz="1600" dirty="0"/>
              <a:t>определяет соответствие </a:t>
            </a:r>
            <a:r>
              <a:rPr lang="ru-RU" sz="1600" dirty="0" smtClean="0"/>
              <a:t>сведений.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6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512511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</a:rPr>
              <a:t>Положительное решение о предоставлении сертификата ПФДО принимается </a:t>
            </a:r>
            <a:r>
              <a:rPr lang="ru-RU" sz="1800" dirty="0" smtClean="0">
                <a:solidFill>
                  <a:srgbClr val="0070C0"/>
                </a:solidFill>
              </a:rPr>
              <a:t>УО в </a:t>
            </a:r>
            <a:r>
              <a:rPr lang="ru-RU" sz="1800" dirty="0">
                <a:solidFill>
                  <a:srgbClr val="0070C0"/>
                </a:solidFill>
              </a:rPr>
              <a:t>течение одного рабочего дня при одновременном выполнении следующих условий:</a:t>
            </a:r>
            <a:br>
              <a:rPr lang="ru-RU" sz="1800" dirty="0">
                <a:solidFill>
                  <a:srgbClr val="0070C0"/>
                </a:solidFill>
              </a:rPr>
            </a:b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7336904" cy="4194800"/>
          </a:xfrm>
        </p:spPr>
        <p:txBody>
          <a:bodyPr>
            <a:normAutofit fontScale="85000" lnSpcReduction="20000"/>
          </a:bodyPr>
          <a:lstStyle/>
          <a:p>
            <a:pPr lvl="2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ребенок проживает на территории Кондинского района, либо осваивает основную образовательную программу в общеобразовательной или профессиональной образовательной организации, расположенной на территории Кондинского района </a:t>
            </a:r>
            <a:r>
              <a:rPr lang="ru-RU" sz="1200" dirty="0">
                <a:ea typeface="Times New Roman"/>
                <a:cs typeface="Times New Roman"/>
              </a:rPr>
              <a:t> 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2000" dirty="0">
              <a:ea typeface="Times New Roman"/>
              <a:cs typeface="Times New Roman"/>
            </a:endParaRPr>
          </a:p>
          <a:p>
            <a:pPr lvl="2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 реестре сертификатов ПФДО Кондинского района отсутствует запись о предоставленном ранее сертификате ПФДО;</a:t>
            </a:r>
            <a:endParaRPr lang="ru-RU" sz="2000" dirty="0">
              <a:ea typeface="Times New Roman"/>
              <a:cs typeface="Times New Roman"/>
            </a:endParaRPr>
          </a:p>
          <a:p>
            <a:pPr lvl="2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 реестрах сертификатов ПФДО других муниципальных районов (городских округов) отсутствуют сведения о действующих договорах об образовании ребенка, оказываемых ему образовательных услугах.</a:t>
            </a:r>
            <a:endParaRPr lang="ru-RU" sz="2000" dirty="0">
              <a:ea typeface="Times New Roman"/>
              <a:cs typeface="Times New Roman"/>
            </a:endParaRPr>
          </a:p>
          <a:p>
            <a:pPr lvl="2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 Заявлении указаны достоверные сведения, подтверждаемые предъявленными документами;</a:t>
            </a:r>
            <a:endParaRPr lang="ru-RU" sz="2000" dirty="0">
              <a:ea typeface="Times New Roman"/>
              <a:cs typeface="Times New Roman"/>
            </a:endParaRPr>
          </a:p>
          <a:p>
            <a:pPr lvl="2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заявитель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а также ребенок (в случае достижения возраста 14-ти лет и в случае, если ребенок не является Заявителем) предоставил согласие на обработку персональных данных для целей персонифицированного учета и персонифицированного финансирования дополнительного образования детей.</a:t>
            </a:r>
            <a:endParaRPr lang="ru-RU" sz="2000" dirty="0">
              <a:ea typeface="Times New Roman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92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6512511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2800" b="1" i="1" dirty="0" smtClean="0">
                <a:solidFill>
                  <a:srgbClr val="0070C0"/>
                </a:solidFill>
              </a:rPr>
              <a:t>Действия УО после принятия положительного решения о предоставлении сертификата ПФДО: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8229600" cy="4497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400" dirty="0" smtClean="0"/>
              <a:t>Создание записи </a:t>
            </a:r>
            <a:r>
              <a:rPr lang="ru-RU" sz="1400" dirty="0"/>
              <a:t>в реестре сертификатов ПФДО с указанием номера сертификата, состоящего из 10 цифр, определяемых случайным образом, а также сведений о ребенке и родителе (законном представителе) </a:t>
            </a:r>
            <a:r>
              <a:rPr lang="ru-RU" sz="1400" dirty="0" smtClean="0"/>
              <a:t>ребенка.</a:t>
            </a:r>
          </a:p>
          <a:p>
            <a:pPr marL="0" indent="0" algn="just">
              <a:buNone/>
            </a:pPr>
            <a:r>
              <a:rPr lang="ru-RU" sz="1200" i="1" dirty="0" smtClean="0">
                <a:solidFill>
                  <a:srgbClr val="0070C0"/>
                </a:solidFill>
              </a:rPr>
              <a:t>*в случае использования УО Навигатора </a:t>
            </a:r>
            <a:r>
              <a:rPr lang="ru-RU" sz="1200" i="1" dirty="0">
                <a:solidFill>
                  <a:srgbClr val="0070C0"/>
                </a:solidFill>
              </a:rPr>
              <a:t>для ведения реестра сертификатов ПФДО Заявитель может направить электронную заявку на создание записи в реестре сертификатов </a:t>
            </a:r>
            <a:r>
              <a:rPr lang="ru-RU" sz="1200" i="1" dirty="0" smtClean="0">
                <a:solidFill>
                  <a:srgbClr val="0070C0"/>
                </a:solidFill>
              </a:rPr>
              <a:t>ПФДО</a:t>
            </a:r>
            <a:r>
              <a:rPr lang="ru-RU" sz="1200" i="1" dirty="0">
                <a:solidFill>
                  <a:srgbClr val="0070C0"/>
                </a:solidFill>
              </a:rPr>
              <a:t> </a:t>
            </a:r>
            <a:r>
              <a:rPr lang="ru-RU" sz="1200" i="1" dirty="0" smtClean="0">
                <a:solidFill>
                  <a:srgbClr val="0070C0"/>
                </a:solidFill>
              </a:rPr>
              <a:t>(далее </a:t>
            </a:r>
            <a:r>
              <a:rPr lang="ru-RU" sz="1200" i="1" dirty="0">
                <a:solidFill>
                  <a:srgbClr val="0070C0"/>
                </a:solidFill>
              </a:rPr>
              <a:t>– электронная заявка</a:t>
            </a:r>
            <a:r>
              <a:rPr lang="ru-RU" sz="1200" i="1" dirty="0" smtClean="0">
                <a:solidFill>
                  <a:srgbClr val="0070C0"/>
                </a:solidFill>
              </a:rPr>
              <a:t>).</a:t>
            </a:r>
          </a:p>
          <a:p>
            <a:pPr algn="just">
              <a:buFont typeface="Arial" charset="0"/>
              <a:buChar char="•"/>
            </a:pPr>
            <a:r>
              <a:rPr lang="ru-RU" sz="1400" dirty="0"/>
              <a:t>В течение одного рабочего дня после поступления электронной заявки </a:t>
            </a:r>
            <a:r>
              <a:rPr lang="ru-RU" sz="1400" dirty="0" smtClean="0"/>
              <a:t>УО создается </a:t>
            </a:r>
            <a:r>
              <a:rPr lang="ru-RU" sz="1400" dirty="0"/>
              <a:t>запись о сертификате ПФДО в реестре сертификатов ПФДО, для которой устанавливается статус, не предусматривающий возможности использования сертификата ПФДО (далее – Ожидающая запись</a:t>
            </a:r>
            <a:r>
              <a:rPr lang="ru-RU" sz="1400" dirty="0" smtClean="0"/>
              <a:t>).</a:t>
            </a:r>
          </a:p>
          <a:p>
            <a:pPr marL="0" indent="0" algn="just">
              <a:buNone/>
            </a:pPr>
            <a:r>
              <a:rPr lang="ru-RU" sz="1200" i="1" dirty="0" smtClean="0">
                <a:solidFill>
                  <a:srgbClr val="0070C0"/>
                </a:solidFill>
              </a:rPr>
              <a:t>*ребенок </a:t>
            </a:r>
            <a:r>
              <a:rPr lang="ru-RU" sz="1200" i="1" dirty="0">
                <a:solidFill>
                  <a:srgbClr val="0070C0"/>
                </a:solidFill>
              </a:rPr>
              <a:t>вправе </a:t>
            </a:r>
            <a:r>
              <a:rPr lang="ru-RU" sz="1200" i="1" dirty="0" smtClean="0">
                <a:solidFill>
                  <a:srgbClr val="0070C0"/>
                </a:solidFill>
              </a:rPr>
              <a:t>использовать </a:t>
            </a:r>
            <a:r>
              <a:rPr lang="ru-RU" sz="1200" i="1" dirty="0">
                <a:solidFill>
                  <a:srgbClr val="0070C0"/>
                </a:solidFill>
              </a:rPr>
              <a:t>сведения об Ожидающей записи для выбора образовательных программ</a:t>
            </a:r>
            <a:r>
              <a:rPr lang="ru-RU" sz="1200" i="1" dirty="0" smtClean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1400" dirty="0" smtClean="0"/>
              <a:t>Подтверждение </a:t>
            </a:r>
            <a:r>
              <a:rPr lang="ru-RU" sz="1400" dirty="0"/>
              <a:t>Ожидающей записи осуществляется </a:t>
            </a:r>
            <a:r>
              <a:rPr lang="ru-RU" sz="1400" dirty="0" smtClean="0"/>
              <a:t>УО в </a:t>
            </a:r>
            <a:r>
              <a:rPr lang="ru-RU" sz="1400" dirty="0"/>
              <a:t>соответствии с </a:t>
            </a:r>
            <a:r>
              <a:rPr lang="ru-RU" sz="1400" dirty="0" smtClean="0"/>
              <a:t>подтвержденными сведениями из Заявления.</a:t>
            </a:r>
          </a:p>
          <a:p>
            <a:pPr marL="0" indent="0" algn="just">
              <a:buNone/>
            </a:pPr>
            <a:r>
              <a:rPr lang="ru-RU" sz="1200" i="1" dirty="0" smtClean="0">
                <a:solidFill>
                  <a:schemeClr val="accent1"/>
                </a:solidFill>
              </a:rPr>
              <a:t>*в </a:t>
            </a:r>
            <a:r>
              <a:rPr lang="ru-RU" sz="1200" i="1" dirty="0">
                <a:solidFill>
                  <a:schemeClr val="accent1"/>
                </a:solidFill>
              </a:rPr>
              <a:t>случае если в течение 30-ти рабочих дней после создания Ожидающей записи Заявитель не предоставит в </a:t>
            </a:r>
            <a:r>
              <a:rPr lang="ru-RU" sz="1200" i="1" dirty="0" smtClean="0">
                <a:solidFill>
                  <a:schemeClr val="accent1"/>
                </a:solidFill>
              </a:rPr>
              <a:t>УО Заявление </a:t>
            </a:r>
            <a:r>
              <a:rPr lang="ru-RU" sz="1200" i="1" dirty="0">
                <a:solidFill>
                  <a:schemeClr val="accent1"/>
                </a:solidFill>
              </a:rPr>
              <a:t>и </a:t>
            </a:r>
            <a:r>
              <a:rPr lang="ru-RU" sz="1200" i="1" dirty="0" smtClean="0">
                <a:solidFill>
                  <a:schemeClr val="accent1"/>
                </a:solidFill>
              </a:rPr>
              <a:t>документы, </a:t>
            </a:r>
            <a:r>
              <a:rPr lang="ru-RU" sz="1200" i="1" dirty="0">
                <a:solidFill>
                  <a:schemeClr val="accent1"/>
                </a:solidFill>
              </a:rPr>
              <a:t>Ожидающая запись исключается </a:t>
            </a:r>
            <a:r>
              <a:rPr lang="ru-RU" sz="1200" i="1" dirty="0" smtClean="0">
                <a:solidFill>
                  <a:schemeClr val="accent1"/>
                </a:solidFill>
              </a:rPr>
              <a:t>УО из </a:t>
            </a:r>
            <a:r>
              <a:rPr lang="ru-RU" sz="1200" i="1" dirty="0">
                <a:solidFill>
                  <a:schemeClr val="accent1"/>
                </a:solidFill>
              </a:rPr>
              <a:t>реестра сертификатов ПФДО</a:t>
            </a:r>
            <a:r>
              <a:rPr lang="ru-RU" sz="1200" i="1" dirty="0" smtClean="0">
                <a:solidFill>
                  <a:schemeClr val="accent1"/>
                </a:solidFill>
              </a:rPr>
              <a:t>.</a:t>
            </a:r>
          </a:p>
          <a:p>
            <a:pPr algn="just"/>
            <a:r>
              <a:rPr lang="ru-RU" sz="1400" dirty="0" smtClean="0"/>
              <a:t>В </a:t>
            </a:r>
            <a:r>
              <a:rPr lang="ru-RU" sz="1400" dirty="0"/>
              <a:t>случае если на момент получения сертификата ПФДО в Кондинском районе  у ребенка имеется действующий сертификат ПФДО, предоставленный в другом муниципальной районе (городском округе), </a:t>
            </a:r>
            <a:r>
              <a:rPr lang="ru-RU" sz="1400" dirty="0" smtClean="0"/>
              <a:t>УО при </a:t>
            </a:r>
            <a:r>
              <a:rPr lang="ru-RU" sz="1400" dirty="0"/>
              <a:t>принятии положительного решения о предоставлении сертификата ПФДО  Кондинского района в течение одного рабочего дня направляет уведомление в </a:t>
            </a:r>
            <a:r>
              <a:rPr lang="ru-RU" sz="1400" dirty="0" smtClean="0"/>
              <a:t>УО, </a:t>
            </a:r>
            <a:r>
              <a:rPr lang="ru-RU" sz="1400" dirty="0"/>
              <a:t>в реестр сертификатов ПФДО которого(ой) внесена реестровая запись о сертификате ребенка, о предоставлении ребенку сертификата ПФДО на территории Кондинского района. При этом в реестре сертификатов ПФДО Кондинского района создается реестровая запись с номером сертификата ПФДО, соответствующим ранее выданному номеру сертификата ПФДО.</a:t>
            </a:r>
          </a:p>
        </p:txBody>
      </p:sp>
    </p:spTree>
    <p:extLst>
      <p:ext uri="{BB962C8B-B14F-4D97-AF65-F5344CB8AC3E}">
        <p14:creationId xmlns:p14="http://schemas.microsoft.com/office/powerpoint/2010/main" val="234497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2800" i="1" dirty="0" smtClean="0">
                <a:solidFill>
                  <a:srgbClr val="0070C0"/>
                </a:solidFill>
              </a:rPr>
              <a:t>Приостановление/исключение  действия сертификата ПФДО:</a:t>
            </a:r>
            <a:endParaRPr lang="ru-RU" sz="28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400" dirty="0" smtClean="0"/>
              <a:t>Приостановление </a:t>
            </a:r>
            <a:r>
              <a:rPr lang="ru-RU" sz="1400" dirty="0"/>
              <a:t>действия сертификата ПФДО осуществляется </a:t>
            </a:r>
            <a:r>
              <a:rPr lang="ru-RU" sz="1400" dirty="0" smtClean="0"/>
              <a:t>УО в </a:t>
            </a:r>
            <a:r>
              <a:rPr lang="ru-RU" sz="1400" dirty="0"/>
              <a:t>течение одного рабочего дня в порядке, определенном </a:t>
            </a:r>
            <a:r>
              <a:rPr lang="ru-RU" sz="1400" dirty="0" smtClean="0"/>
              <a:t>УО, </a:t>
            </a:r>
            <a:r>
              <a:rPr lang="ru-RU" sz="1400" dirty="0"/>
              <a:t>в случае письменного обращения со стороны родителя (законного представителя) ребенка или непосредственно ребенка (в случае </a:t>
            </a:r>
            <a:r>
              <a:rPr lang="ru-RU" sz="1400" dirty="0" smtClean="0"/>
              <a:t>достижения </a:t>
            </a:r>
            <a:r>
              <a:rPr lang="ru-RU" sz="1400" dirty="0"/>
              <a:t>возраста 14-ти лет), которому предоставлен сертификат ПФДО , в </a:t>
            </a:r>
            <a:r>
              <a:rPr lang="ru-RU" sz="1400" dirty="0" smtClean="0"/>
              <a:t>случаях:</a:t>
            </a:r>
          </a:p>
          <a:p>
            <a:pPr marL="0" indent="0">
              <a:buNone/>
            </a:pPr>
            <a:endParaRPr lang="ru-RU" sz="1400" dirty="0" smtClean="0"/>
          </a:p>
          <a:p>
            <a:r>
              <a:rPr lang="ru-RU" sz="1400" i="1" dirty="0" smtClean="0"/>
              <a:t>письменного </a:t>
            </a:r>
            <a:r>
              <a:rPr lang="ru-RU" sz="1400" i="1" dirty="0"/>
              <a:t>обращения со стороны родителя (законного представителя) ребенка или непосредственно ребенка (в случае достижения возраста 14-ти лет), которому предоставлен сертификат </a:t>
            </a:r>
            <a:r>
              <a:rPr lang="ru-RU" sz="1400" i="1" dirty="0" smtClean="0"/>
              <a:t>ПФДО;</a:t>
            </a:r>
          </a:p>
          <a:p>
            <a:r>
              <a:rPr lang="ru-RU" sz="1400" i="1" dirty="0" smtClean="0"/>
              <a:t>поступления </a:t>
            </a:r>
            <a:r>
              <a:rPr lang="ru-RU" sz="1400" i="1" dirty="0"/>
              <a:t>уведомления от </a:t>
            </a:r>
            <a:r>
              <a:rPr lang="ru-RU" sz="1400" i="1" dirty="0" smtClean="0"/>
              <a:t>УО другого </a:t>
            </a:r>
            <a:r>
              <a:rPr lang="ru-RU" sz="1400" i="1" dirty="0"/>
              <a:t>муниципального района (городского округа) о предоставлении сертификата ПФДО ребенку, сведения о котором содержатся в соответствующей реестровой </a:t>
            </a:r>
            <a:r>
              <a:rPr lang="ru-RU" sz="1400" i="1" dirty="0" smtClean="0"/>
              <a:t>записи;</a:t>
            </a:r>
          </a:p>
          <a:p>
            <a:r>
              <a:rPr lang="ru-RU" sz="1400" i="1" dirty="0" smtClean="0"/>
              <a:t>достижения </a:t>
            </a:r>
            <a:r>
              <a:rPr lang="ru-RU" sz="1400" i="1" dirty="0"/>
              <a:t>ребенком предельного возраста, установленного пунктом 2.1 настоящего </a:t>
            </a:r>
            <a:r>
              <a:rPr lang="ru-RU" sz="1400" i="1" dirty="0" smtClean="0"/>
              <a:t>Положения.</a:t>
            </a:r>
          </a:p>
          <a:p>
            <a:r>
              <a:rPr lang="ru-RU" sz="1400" i="1" dirty="0" smtClean="0"/>
              <a:t>в </a:t>
            </a:r>
            <a:r>
              <a:rPr lang="ru-RU" sz="1400" i="1" dirty="0"/>
              <a:t>случае изменения предоставленных ранее сведений о ребенке Заявитель обращается в </a:t>
            </a:r>
            <a:r>
              <a:rPr lang="ru-RU" sz="1400" i="1" dirty="0" smtClean="0"/>
              <a:t>УО, либо к </a:t>
            </a:r>
            <a:r>
              <a:rPr lang="ru-RU" sz="1400" i="1" dirty="0"/>
              <a:t>иному юридическому лицу с заявлением об изменении данных, содержащим: перечень сведений, подлежащих изменению; причину(ы) изменения сведений; новые сведения, на которые необходимо изменить сведения уже внесенные в реестр сертификатов ПФДО (далее – заявление об уточнении данных). </a:t>
            </a:r>
            <a:endParaRPr lang="ru-RU" sz="1400" i="1" dirty="0" smtClean="0"/>
          </a:p>
          <a:p>
            <a:endParaRPr lang="ru-RU" sz="1200" dirty="0" smtClean="0"/>
          </a:p>
          <a:p>
            <a:pPr marL="0" indent="0">
              <a:buNone/>
            </a:pPr>
            <a:r>
              <a:rPr lang="ru-RU" sz="1200" i="1" dirty="0">
                <a:solidFill>
                  <a:srgbClr val="0070C0"/>
                </a:solidFill>
              </a:rPr>
              <a:t>*</a:t>
            </a:r>
            <a:r>
              <a:rPr lang="ru-RU" sz="1200" i="1" dirty="0" smtClean="0">
                <a:solidFill>
                  <a:srgbClr val="0070C0"/>
                </a:solidFill>
              </a:rPr>
              <a:t>При </a:t>
            </a:r>
            <a:r>
              <a:rPr lang="ru-RU" sz="1200" i="1" dirty="0">
                <a:solidFill>
                  <a:srgbClr val="0070C0"/>
                </a:solidFill>
              </a:rPr>
              <a:t>подаче заявления об уточнении данных Заявителем предъявляются документы, либо их копии, заверенные в нотариальном порядке, подтверждающие достоверность новых сведений, на которые необходимо изменить сведения, ранее внесенные в реестр сертификатов ПФДО. При приеме заявления об уточнении данных, юридическое </a:t>
            </a:r>
            <a:r>
              <a:rPr lang="ru-RU" sz="1200" i="1" dirty="0" smtClean="0">
                <a:solidFill>
                  <a:srgbClr val="0070C0"/>
                </a:solidFill>
              </a:rPr>
              <a:t>лицо самостоятельно </a:t>
            </a:r>
            <a:r>
              <a:rPr lang="ru-RU" sz="1200" i="1" dirty="0">
                <a:solidFill>
                  <a:srgbClr val="0070C0"/>
                </a:solidFill>
              </a:rPr>
              <a:t>проверяет достоверность представленных сведений, и в течение 3-х рабочих дней с момента поступления заявления об уточнении данных передает его в уполномоченный орган.</a:t>
            </a:r>
          </a:p>
        </p:txBody>
      </p:sp>
    </p:spTree>
    <p:extLst>
      <p:ext uri="{BB962C8B-B14F-4D97-AF65-F5344CB8AC3E}">
        <p14:creationId xmlns:p14="http://schemas.microsoft.com/office/powerpoint/2010/main" val="138195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1310</TotalTime>
  <Words>2210</Words>
  <Application>Microsoft Office PowerPoint</Application>
  <PresentationFormat>Экран (4:3)</PresentationFormat>
  <Paragraphs>162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Механизм персонифицированного финансирования</vt:lpstr>
      <vt:lpstr>Документы и (или) их копии, заверенные в нотариальном порядке необходимые для предъявления при подаче Заявления о предоставлении сертификата ПФДО :</vt:lpstr>
      <vt:lpstr>При приеме заявления на получение сертификата ПФДО от заявителя, должностное лицо обязано:</vt:lpstr>
      <vt:lpstr>Положительное решение о предоставлении сертификата ПФДО принимается УО в течение одного рабочего дня при одновременном выполнении следующих условий: </vt:lpstr>
      <vt:lpstr>Действия УО после принятия положительного решения о предоставлении сертификата ПФДО:</vt:lpstr>
      <vt:lpstr>Приостановление/исключение  действия сертификата ПФДО:</vt:lpstr>
      <vt:lpstr>Презентация PowerPoint</vt:lpstr>
      <vt:lpstr>Презентация PowerPoint</vt:lpstr>
      <vt:lpstr>Организация выдачи сертификата ПФДО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Пастушенко Александра Андреевна</dc:creator>
  <cp:lastModifiedBy>mmc319konda@ya.ru</cp:lastModifiedBy>
  <cp:revision>69</cp:revision>
  <cp:lastPrinted>2023-11-23T11:34:49Z</cp:lastPrinted>
  <dcterms:created xsi:type="dcterms:W3CDTF">2023-10-17T06:00:56Z</dcterms:created>
  <dcterms:modified xsi:type="dcterms:W3CDTF">2023-12-20T12:21:48Z</dcterms:modified>
</cp:coreProperties>
</file>