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7" r:id="rId3"/>
    <p:sldId id="261" r:id="rId4"/>
    <p:sldId id="266" r:id="rId5"/>
    <p:sldId id="275" r:id="rId6"/>
    <p:sldId id="274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7" autoAdjust="0"/>
  </p:normalViewPr>
  <p:slideViewPr>
    <p:cSldViewPr>
      <p:cViewPr>
        <p:scale>
          <a:sx n="80" d="100"/>
          <a:sy n="80" d="100"/>
        </p:scale>
        <p:origin x="-1526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C32A-E5F5-49CC-9230-DD60F6C81114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95EE-0EFA-453A-92C5-442BBD5B3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C32A-E5F5-49CC-9230-DD60F6C81114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95EE-0EFA-453A-92C5-442BBD5B3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C32A-E5F5-49CC-9230-DD60F6C81114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95EE-0EFA-453A-92C5-442BBD5B3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C32A-E5F5-49CC-9230-DD60F6C81114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95EE-0EFA-453A-92C5-442BBD5B3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C32A-E5F5-49CC-9230-DD60F6C81114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95EE-0EFA-453A-92C5-442BBD5B3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C32A-E5F5-49CC-9230-DD60F6C81114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95EE-0EFA-453A-92C5-442BBD5B3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C32A-E5F5-49CC-9230-DD60F6C81114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95EE-0EFA-453A-92C5-442BBD5B3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C32A-E5F5-49CC-9230-DD60F6C81114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95EE-0EFA-453A-92C5-442BBD5B3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C32A-E5F5-49CC-9230-DD60F6C81114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95EE-0EFA-453A-92C5-442BBD5B3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C32A-E5F5-49CC-9230-DD60F6C81114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C95EE-0EFA-453A-92C5-442BBD5B3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4C32A-E5F5-49CC-9230-DD60F6C81114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34C95EE-0EFA-453A-92C5-442BBD5B37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44C32A-E5F5-49CC-9230-DD60F6C81114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4C95EE-0EFA-453A-92C5-442BBD5B371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disk.yandex.ru/i/N3B3SNKEqmcHo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1268760"/>
            <a:ext cx="2016224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ФИСОКО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2420889"/>
            <a:ext cx="2016224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АРМ ЕС ОГ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3573016"/>
            <a:ext cx="2016224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МЭО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4653137"/>
            <a:ext cx="2016224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ABBY</a:t>
            </a:r>
            <a:endParaRPr lang="ru-RU" sz="2400" b="1" i="1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5805264"/>
            <a:ext cx="2016224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ПОС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6176" y="1340768"/>
            <a:ext cx="2016224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ППО АСОИ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8184" y="2492896"/>
            <a:ext cx="2016224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БАРС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00192" y="3717032"/>
            <a:ext cx="2016224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РЭШ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00192" y="4725144"/>
            <a:ext cx="2016224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ЦОК</a:t>
            </a:r>
          </a:p>
        </p:txBody>
      </p:sp>
      <p:pic>
        <p:nvPicPr>
          <p:cNvPr id="16" name="Рисунок 15" descr="1661068665_4-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988840"/>
            <a:ext cx="3168352" cy="2677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9442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Инновационный проект </a:t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«</a:t>
            </a:r>
            <a:r>
              <a:rPr lang="ru-RU" sz="3200" b="1" i="1" dirty="0" err="1" smtClean="0">
                <a:solidFill>
                  <a:srgbClr val="002060"/>
                </a:solidFill>
              </a:rPr>
              <a:t>Цифровизация</a:t>
            </a:r>
            <a:r>
              <a:rPr lang="ru-RU" sz="3200" b="1" i="1" dirty="0" smtClean="0">
                <a:solidFill>
                  <a:srgbClr val="002060"/>
                </a:solidFill>
              </a:rPr>
              <a:t> – </a:t>
            </a:r>
            <a:r>
              <a:rPr lang="ru-RU" sz="3200" b="1" i="1" smtClean="0">
                <a:solidFill>
                  <a:srgbClr val="002060"/>
                </a:solidFill>
              </a:rPr>
              <a:t>на ладони»</a:t>
            </a:r>
            <a:r>
              <a:rPr lang="ru-RU" sz="3100" b="1" i="1" dirty="0" smtClean="0"/>
              <a:t/>
            </a:r>
            <a:br>
              <a:rPr lang="ru-RU" sz="3100" b="1" i="1" dirty="0" smtClean="0"/>
            </a:br>
            <a:endParaRPr lang="ru-RU" sz="31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589240"/>
            <a:ext cx="3666773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002060"/>
                </a:solidFill>
              </a:rPr>
              <a:t>Бабанаков</a:t>
            </a:r>
            <a:r>
              <a:rPr lang="ru-RU" b="1" i="1" dirty="0" smtClean="0">
                <a:solidFill>
                  <a:srgbClr val="002060"/>
                </a:solidFill>
              </a:rPr>
              <a:t> Вадим Викторович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директор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МКОУ </a:t>
            </a:r>
            <a:r>
              <a:rPr lang="ru-RU" b="1" i="1" dirty="0" err="1" smtClean="0">
                <a:solidFill>
                  <a:srgbClr val="002060"/>
                </a:solidFill>
              </a:rPr>
              <a:t>Юмасинская</a:t>
            </a:r>
            <a:r>
              <a:rPr lang="ru-RU" b="1" i="1" dirty="0" smtClean="0">
                <a:solidFill>
                  <a:srgbClr val="002060"/>
                </a:solidFill>
              </a:rPr>
              <a:t> СОШ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117272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501008"/>
            <a:ext cx="3970015" cy="3142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39552" y="908720"/>
            <a:ext cx="8100392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Современный подход к управлению образовательным процессом</a:t>
            </a:r>
            <a:endParaRPr kumimoji="0" lang="ru-RU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образовательном учреждении, через создание инструментария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овышению</a:t>
            </a:r>
            <a:r>
              <a:rPr kumimoji="0" lang="ru-RU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эффективности использования цифровых</a:t>
            </a:r>
            <a:r>
              <a:rPr kumimoji="0" lang="ru-RU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ресурсов</a:t>
            </a:r>
            <a:endParaRPr kumimoji="0" lang="ru-RU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Tech-Titans-Gather-to-Create-a-New-Media-Form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988840"/>
            <a:ext cx="6228184" cy="4671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AutoShape 23"/>
          <p:cNvCxnSpPr>
            <a:cxnSpLocks noChangeShapeType="1"/>
          </p:cNvCxnSpPr>
          <p:nvPr/>
        </p:nvCxnSpPr>
        <p:spPr bwMode="auto">
          <a:xfrm flipV="1">
            <a:off x="4572000" y="4797152"/>
            <a:ext cx="0" cy="504056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 type="triangle" w="med" len="med"/>
            <a:tailEnd type="triangle" w="med" len="med"/>
          </a:ln>
        </p:spPr>
      </p:cxn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5008" y="2348880"/>
          <a:ext cx="8928992" cy="2736304"/>
        </p:xfrm>
        <a:graphic>
          <a:graphicData uri="http://schemas.openxmlformats.org/drawingml/2006/table">
            <a:tbl>
              <a:tblPr/>
              <a:tblGrid>
                <a:gridCol w="4464496"/>
                <a:gridCol w="4464496"/>
              </a:tblGrid>
              <a:tr h="2736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Цифровой образовательный </a:t>
                      </a:r>
                      <a:r>
                        <a:rPr lang="ru-RU" sz="1400" b="1" u="sng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контент</a:t>
                      </a:r>
                      <a:r>
                        <a:rPr lang="ru-RU" sz="1400" b="1" u="sng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400" u="sng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МЭО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РЭШ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МЭШ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УЧИ.РУ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ФОКСФОРД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СФЕРУМ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ФГ.РЭШ.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Административные ресурсы: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СЭД – дело – электронный документооборот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АРМ ЕС ОГ – обращение граждан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ФРДО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ППО АСОИ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«Зачисление в ОО»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«БАРС. Образование»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ПФДО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РП СПТ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САЙТ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241" name="Group 1"/>
          <p:cNvGrpSpPr>
            <a:grpSpLocks/>
          </p:cNvGrpSpPr>
          <p:nvPr/>
        </p:nvGrpSpPr>
        <p:grpSpPr bwMode="auto">
          <a:xfrm>
            <a:off x="899592" y="3573016"/>
            <a:ext cx="7140578" cy="3148012"/>
            <a:chOff x="2496" y="6980"/>
            <a:chExt cx="11244" cy="4956"/>
          </a:xfrm>
        </p:grpSpPr>
        <p:cxnSp>
          <p:nvCxnSpPr>
            <p:cNvPr id="10243" name="AutoShape 3"/>
            <p:cNvCxnSpPr>
              <a:cxnSpLocks noChangeShapeType="1"/>
            </p:cNvCxnSpPr>
            <p:nvPr/>
          </p:nvCxnSpPr>
          <p:spPr bwMode="auto">
            <a:xfrm flipH="1">
              <a:off x="7189" y="9988"/>
              <a:ext cx="611" cy="808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10244" name="Oval 4"/>
            <p:cNvSpPr>
              <a:spLocks noChangeArrowheads="1"/>
            </p:cNvSpPr>
            <p:nvPr/>
          </p:nvSpPr>
          <p:spPr bwMode="auto">
            <a:xfrm>
              <a:off x="8403" y="10796"/>
              <a:ext cx="2076" cy="1140"/>
            </a:xfrm>
            <a:prstGeom prst="ellipse">
              <a:avLst/>
            </a:prstGeom>
            <a:solidFill>
              <a:srgbClr val="EEECE1"/>
            </a:solidFill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cs typeface="Arial" pitchFamily="34" charset="0"/>
                </a:rPr>
                <a:t>Оценка качества образования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5" name="AutoShape 5"/>
            <p:cNvSpPr>
              <a:spLocks noChangeArrowheads="1"/>
            </p:cNvSpPr>
            <p:nvPr/>
          </p:nvSpPr>
          <p:spPr bwMode="auto">
            <a:xfrm>
              <a:off x="7044" y="7964"/>
              <a:ext cx="2322" cy="941"/>
            </a:xfrm>
            <a:prstGeom prst="roundRect">
              <a:avLst>
                <a:gd name="adj" fmla="val 16667"/>
              </a:avLst>
            </a:prstGeom>
            <a:solidFill>
              <a:srgbClr val="548DD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cs typeface="Arial" pitchFamily="34" charset="0"/>
                </a:rPr>
                <a:t>ФГИС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cs typeface="Arial" pitchFamily="34" charset="0"/>
                </a:rPr>
                <a:t>«МОЯ ШКОЛА»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6" name="Oval 6"/>
            <p:cNvSpPr>
              <a:spLocks noChangeArrowheads="1"/>
            </p:cNvSpPr>
            <p:nvPr/>
          </p:nvSpPr>
          <p:spPr bwMode="auto">
            <a:xfrm>
              <a:off x="11664" y="9281"/>
              <a:ext cx="2076" cy="1140"/>
            </a:xfrm>
            <a:prstGeom prst="ellipse">
              <a:avLst/>
            </a:prstGeom>
            <a:solidFill>
              <a:srgbClr val="EEECE1"/>
            </a:solidFill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sz="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200" b="1" i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200" b="1" i="1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Сферум</a:t>
              </a:r>
              <a:r>
                <a:rPr lang="ru-RU" sz="1200" b="1" i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»</a:t>
              </a:r>
              <a:endPara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47" name="Oval 7"/>
            <p:cNvSpPr>
              <a:spLocks noChangeArrowheads="1"/>
            </p:cNvSpPr>
            <p:nvPr/>
          </p:nvSpPr>
          <p:spPr bwMode="auto">
            <a:xfrm>
              <a:off x="9690" y="6980"/>
              <a:ext cx="2784" cy="1140"/>
            </a:xfrm>
            <a:prstGeom prst="ellipse">
              <a:avLst/>
            </a:prstGeom>
            <a:solidFill>
              <a:srgbClr val="EEECE1"/>
            </a:solidFill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cs typeface="Arial" pitchFamily="34" charset="0"/>
                </a:rPr>
                <a:t>Электронный документооборот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8" name="Oval 8"/>
            <p:cNvSpPr>
              <a:spLocks noChangeArrowheads="1"/>
            </p:cNvSpPr>
            <p:nvPr/>
          </p:nvSpPr>
          <p:spPr bwMode="auto">
            <a:xfrm>
              <a:off x="11316" y="8048"/>
              <a:ext cx="2076" cy="1140"/>
            </a:xfrm>
            <a:prstGeom prst="ellipse">
              <a:avLst/>
            </a:prstGeom>
            <a:solidFill>
              <a:srgbClr val="EEECE1"/>
            </a:solidFill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cs typeface="Arial" pitchFamily="34" charset="0"/>
                </a:rPr>
                <a:t>ГИС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cs typeface="Arial" pitchFamily="34" charset="0"/>
                </a:rPr>
                <a:t>«Питание»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>
              <a:off x="5955" y="10796"/>
              <a:ext cx="2076" cy="1140"/>
            </a:xfrm>
            <a:prstGeom prst="ellipse">
              <a:avLst/>
            </a:prstGeom>
            <a:solidFill>
              <a:srgbClr val="EEECE1"/>
            </a:solidFill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1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cs typeface="Arial" pitchFamily="34" charset="0"/>
                </a:rPr>
                <a:t>Расписание уроков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0" name="Oval 10"/>
            <p:cNvSpPr>
              <a:spLocks noChangeArrowheads="1"/>
            </p:cNvSpPr>
            <p:nvPr/>
          </p:nvSpPr>
          <p:spPr bwMode="auto">
            <a:xfrm>
              <a:off x="3804" y="10328"/>
              <a:ext cx="2076" cy="1140"/>
            </a:xfrm>
            <a:prstGeom prst="ellipse">
              <a:avLst/>
            </a:prstGeom>
            <a:solidFill>
              <a:srgbClr val="EEECE1"/>
            </a:solidFill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1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cs typeface="Arial" pitchFamily="34" charset="0"/>
                </a:rPr>
                <a:t>«Цифровой помощник учителя»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1" name="Oval 11"/>
            <p:cNvSpPr>
              <a:spLocks noChangeArrowheads="1"/>
            </p:cNvSpPr>
            <p:nvPr/>
          </p:nvSpPr>
          <p:spPr bwMode="auto">
            <a:xfrm>
              <a:off x="2496" y="9281"/>
              <a:ext cx="2076" cy="1140"/>
            </a:xfrm>
            <a:prstGeom prst="ellipse">
              <a:avLst/>
            </a:prstGeom>
            <a:solidFill>
              <a:srgbClr val="EEECE1"/>
            </a:solidFill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1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cs typeface="Arial" pitchFamily="34" charset="0"/>
                </a:rPr>
                <a:t>«Цифровое портфолио ученика»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2" name="Oval 12"/>
            <p:cNvSpPr>
              <a:spLocks noChangeArrowheads="1"/>
            </p:cNvSpPr>
            <p:nvPr/>
          </p:nvSpPr>
          <p:spPr bwMode="auto">
            <a:xfrm>
              <a:off x="2895" y="8048"/>
              <a:ext cx="2076" cy="1140"/>
            </a:xfrm>
            <a:prstGeom prst="ellipse">
              <a:avLst/>
            </a:prstGeom>
            <a:solidFill>
              <a:srgbClr val="EEECE1"/>
            </a:solidFill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1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cs typeface="Arial" pitchFamily="34" charset="0"/>
                </a:rPr>
                <a:t>«Цифровой помощник ученика»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3" name="Oval 13"/>
            <p:cNvSpPr>
              <a:spLocks noChangeArrowheads="1"/>
            </p:cNvSpPr>
            <p:nvPr/>
          </p:nvSpPr>
          <p:spPr bwMode="auto">
            <a:xfrm>
              <a:off x="10671" y="10421"/>
              <a:ext cx="2143" cy="1207"/>
            </a:xfrm>
            <a:prstGeom prst="ellipse">
              <a:avLst/>
            </a:prstGeom>
            <a:solidFill>
              <a:srgbClr val="EEECE1"/>
            </a:solidFill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cs typeface="Arial" pitchFamily="34" charset="0"/>
                </a:rPr>
                <a:t>«Библиотека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cs typeface="Arial" pitchFamily="34" charset="0"/>
                </a:rPr>
                <a:t>Цифрового </a:t>
              </a:r>
              <a:r>
                <a:rPr kumimoji="0" lang="ru-RU" sz="1000" b="1" i="1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cs typeface="Arial" pitchFamily="34" charset="0"/>
                </a:rPr>
                <a:t>контента</a:t>
              </a:r>
              <a:r>
                <a:rPr kumimoji="0" lang="ru-RU" sz="1000" b="1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cs typeface="Arial" pitchFamily="34" charset="0"/>
                </a:rPr>
                <a:t>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54" name="Oval 14"/>
            <p:cNvSpPr>
              <a:spLocks noChangeArrowheads="1"/>
            </p:cNvSpPr>
            <p:nvPr/>
          </p:nvSpPr>
          <p:spPr bwMode="auto">
            <a:xfrm>
              <a:off x="4194" y="7052"/>
              <a:ext cx="2724" cy="1140"/>
            </a:xfrm>
            <a:prstGeom prst="ellipse">
              <a:avLst/>
            </a:prstGeom>
            <a:solidFill>
              <a:srgbClr val="EEECE1"/>
            </a:solidFill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1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cs typeface="Arial" pitchFamily="34" charset="0"/>
                </a:rPr>
                <a:t>Библиотечный информационный центр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255" name="AutoShape 15"/>
            <p:cNvCxnSpPr>
              <a:cxnSpLocks noChangeShapeType="1"/>
            </p:cNvCxnSpPr>
            <p:nvPr/>
          </p:nvCxnSpPr>
          <p:spPr bwMode="auto">
            <a:xfrm flipH="1">
              <a:off x="5604" y="9880"/>
              <a:ext cx="1152" cy="640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0256" name="AutoShape 16"/>
            <p:cNvCxnSpPr>
              <a:cxnSpLocks noChangeShapeType="1"/>
            </p:cNvCxnSpPr>
            <p:nvPr/>
          </p:nvCxnSpPr>
          <p:spPr bwMode="auto">
            <a:xfrm flipH="1">
              <a:off x="4428" y="9632"/>
              <a:ext cx="2328" cy="0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0257" name="AutoShape 17"/>
            <p:cNvCxnSpPr>
              <a:cxnSpLocks noChangeShapeType="1"/>
            </p:cNvCxnSpPr>
            <p:nvPr/>
          </p:nvCxnSpPr>
          <p:spPr bwMode="auto">
            <a:xfrm flipH="1" flipV="1">
              <a:off x="4971" y="8768"/>
              <a:ext cx="1785" cy="513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0258" name="AutoShape 18"/>
            <p:cNvCxnSpPr>
              <a:cxnSpLocks noChangeShapeType="1"/>
            </p:cNvCxnSpPr>
            <p:nvPr/>
          </p:nvCxnSpPr>
          <p:spPr bwMode="auto">
            <a:xfrm flipH="1" flipV="1">
              <a:off x="6208" y="8120"/>
              <a:ext cx="611" cy="1068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0259" name="AutoShape 19"/>
            <p:cNvCxnSpPr>
              <a:cxnSpLocks noChangeShapeType="1"/>
            </p:cNvCxnSpPr>
            <p:nvPr/>
          </p:nvCxnSpPr>
          <p:spPr bwMode="auto">
            <a:xfrm>
              <a:off x="8808" y="9988"/>
              <a:ext cx="660" cy="808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0260" name="AutoShape 20"/>
            <p:cNvCxnSpPr>
              <a:cxnSpLocks noChangeShapeType="1"/>
            </p:cNvCxnSpPr>
            <p:nvPr/>
          </p:nvCxnSpPr>
          <p:spPr bwMode="auto">
            <a:xfrm>
              <a:off x="9756" y="9988"/>
              <a:ext cx="1092" cy="652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0261" name="AutoShape 21"/>
            <p:cNvCxnSpPr>
              <a:cxnSpLocks noChangeShapeType="1"/>
            </p:cNvCxnSpPr>
            <p:nvPr/>
          </p:nvCxnSpPr>
          <p:spPr bwMode="auto">
            <a:xfrm>
              <a:off x="9756" y="9712"/>
              <a:ext cx="1908" cy="0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0262" name="AutoShape 22"/>
            <p:cNvCxnSpPr>
              <a:cxnSpLocks noChangeShapeType="1"/>
            </p:cNvCxnSpPr>
            <p:nvPr/>
          </p:nvCxnSpPr>
          <p:spPr bwMode="auto">
            <a:xfrm flipV="1">
              <a:off x="9756" y="8684"/>
              <a:ext cx="1560" cy="504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0263" name="AutoShape 23"/>
            <p:cNvCxnSpPr>
              <a:cxnSpLocks noChangeShapeType="1"/>
            </p:cNvCxnSpPr>
            <p:nvPr/>
          </p:nvCxnSpPr>
          <p:spPr bwMode="auto">
            <a:xfrm flipV="1">
              <a:off x="9690" y="8048"/>
              <a:ext cx="690" cy="1115"/>
            </a:xfrm>
            <a:prstGeom prst="straightConnector1">
              <a:avLst/>
            </a:prstGeom>
            <a:noFill/>
            <a:ln w="9525">
              <a:solidFill>
                <a:srgbClr val="0070C0"/>
              </a:solidFill>
              <a:round/>
              <a:headEnd type="triangle" w="med" len="med"/>
              <a:tailEnd type="triangle" w="med" len="med"/>
            </a:ln>
          </p:spPr>
        </p:cxnSp>
      </p:grpSp>
      <p:pic>
        <p:nvPicPr>
          <p:cNvPr id="29" name="Рисунок 28" descr="cop_hma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5013176"/>
            <a:ext cx="1872208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2" name="Рисунок 31" descr="ts-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51520" y="908720"/>
            <a:ext cx="8640960" cy="1231106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778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Инновационный проект</a:t>
            </a:r>
          </a:p>
          <a:p>
            <a:pPr marL="0" marR="0" lvl="0" indent="3778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1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Цифровизация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ладони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3778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2492896"/>
          <a:ext cx="8640960" cy="1872208"/>
        </p:xfrm>
        <a:graphic>
          <a:graphicData uri="http://schemas.openxmlformats.org/drawingml/2006/table">
            <a:tbl>
              <a:tblPr/>
              <a:tblGrid>
                <a:gridCol w="1440160"/>
                <a:gridCol w="7200800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 проекта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35" marR="64135" marT="64135" marB="64135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838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«</a:t>
                      </a:r>
                      <a:r>
                        <a:rPr lang="ru-RU" sz="1400" b="1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Цифрового-органайзера</a:t>
                      </a: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», на основе «</a:t>
                      </a:r>
                      <a:r>
                        <a:rPr lang="ru-RU" sz="1400" b="1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Яндекс-таблиц</a:t>
                      </a: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», как инструмента по повышению</a:t>
                      </a:r>
                      <a:r>
                        <a:rPr lang="ru-RU" sz="14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эффективности</a:t>
                      </a:r>
                      <a:r>
                        <a:rPr lang="ru-RU" sz="14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контроля за использованием цифровых ресурсов.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 проекта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135" marR="64135" marT="64135" marB="64135" anchor="ctr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Провести анализ цифровых ресурсов учреждения.</a:t>
                      </a:r>
                    </a:p>
                    <a:p>
                      <a:r>
                        <a:rPr kumimoji="0" lang="ru-RU" sz="14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2. Составление перечня цифровых ресурсов.</a:t>
                      </a:r>
                    </a:p>
                    <a:p>
                      <a:r>
                        <a:rPr kumimoji="0" lang="ru-RU" sz="14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3. Создать </a:t>
                      </a:r>
                      <a:r>
                        <a:rPr kumimoji="0" lang="ru-RU" sz="1400" b="1" i="1" u="sng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«Цифровой органайзер».</a:t>
                      </a:r>
                    </a:p>
                    <a:p>
                      <a:r>
                        <a:rPr kumimoji="0" lang="ru-RU" sz="14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4. Создать алгоритм работы специалистов с «Цифровым </a:t>
                      </a:r>
                      <a:r>
                        <a:rPr kumimoji="0" lang="ru-RU" sz="1400" b="1" i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оргнайзером</a:t>
                      </a:r>
                      <a:r>
                        <a:rPr kumimoji="0" lang="ru-RU" sz="14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 descr="ehmblem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1656184" cy="1152128"/>
          </a:xfrm>
          <a:prstGeom prst="rect">
            <a:avLst/>
          </a:prstGeom>
        </p:spPr>
      </p:pic>
      <p:pic>
        <p:nvPicPr>
          <p:cNvPr id="8" name="Рисунок 7" descr="117272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475899"/>
            <a:ext cx="3096344" cy="2382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79512" y="2667109"/>
            <a:ext cx="8784976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1600" b="1" u="sng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Результаты проекта</a:t>
            </a:r>
            <a:r>
              <a:rPr lang="ru-RU" sz="1600" dirty="0" smtClean="0"/>
              <a:t> </a:t>
            </a:r>
          </a:p>
          <a:p>
            <a:pPr lvl="0"/>
            <a:r>
              <a:rPr lang="ru-RU" sz="1600" b="1" i="1" dirty="0" smtClean="0">
                <a:solidFill>
                  <a:srgbClr val="0070C0"/>
                </a:solidFill>
              </a:rPr>
              <a:t>1. Создан </a:t>
            </a:r>
            <a:r>
              <a:rPr lang="ru-RU" sz="1600" b="1" i="1" u="sng" dirty="0" smtClean="0">
                <a:solidFill>
                  <a:srgbClr val="0070C0"/>
                </a:solidFill>
              </a:rPr>
              <a:t> </a:t>
            </a:r>
            <a:r>
              <a:rPr lang="ru-RU" sz="1600" b="1" i="1" u="sng" dirty="0" smtClean="0">
                <a:solidFill>
                  <a:srgbClr val="0070C0"/>
                </a:solidFill>
                <a:hlinkClick r:id="rId2"/>
              </a:rPr>
              <a:t>«Цифровой органайзер» </a:t>
            </a:r>
            <a:r>
              <a:rPr lang="ru-RU" sz="1600" b="1" i="1" dirty="0" smtClean="0">
                <a:solidFill>
                  <a:srgbClr val="0070C0"/>
                </a:solidFill>
              </a:rPr>
              <a:t>на основе «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Яндекс-таблиц</a:t>
            </a:r>
            <a:r>
              <a:rPr lang="ru-RU" sz="1600" b="1" i="1" dirty="0" smtClean="0">
                <a:solidFill>
                  <a:srgbClr val="0070C0"/>
                </a:solidFill>
              </a:rPr>
              <a:t>», как инструмент обеспечения оперативности контроля за использованием цифровых ресурсов</a:t>
            </a:r>
            <a:r>
              <a:rPr lang="ru-RU" sz="1600" b="1" i="1" dirty="0" smtClean="0">
                <a:solidFill>
                  <a:srgbClr val="0070C0"/>
                </a:solidFill>
              </a:rPr>
              <a:t>.</a:t>
            </a:r>
            <a:endParaRPr lang="ru-RU" sz="1600" b="1" i="1" dirty="0" smtClean="0">
              <a:solidFill>
                <a:srgbClr val="0070C0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520" y="908720"/>
            <a:ext cx="8640960" cy="1231106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778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778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Инновационный проект</a:t>
            </a:r>
          </a:p>
          <a:p>
            <a:pPr marL="0" marR="0" lvl="0" indent="3778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1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Цифровизация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ладони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3778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ehmblema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80728"/>
            <a:ext cx="1656184" cy="11521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861048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951402"/>
            <a:ext cx="8640960" cy="172354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Цифровая школа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уже не утопия.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реальность.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Интерактивная, интересная,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многогранная и современная реальность.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3288558293d33304b4f73f9065571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876907"/>
            <a:ext cx="5970232" cy="3981093"/>
          </a:xfrm>
          <a:prstGeom prst="rect">
            <a:avLst/>
          </a:prstGeom>
        </p:spPr>
      </p:pic>
      <p:pic>
        <p:nvPicPr>
          <p:cNvPr id="4" name="Рисунок 3" descr="ehmblema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96752"/>
            <a:ext cx="1759696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1351</TotalTime>
  <Words>247</Words>
  <Application>Microsoft Office PowerPoint</Application>
  <PresentationFormat>Экран (4:3)</PresentationFormat>
  <Paragraphs>69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Слайд 1</vt:lpstr>
      <vt:lpstr>Инновационный проект  «Цифровизация – на ладони» 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Объем и качество получаемых ребенком знаний и умений.  Уровень преподавания учебных предметов.  Уровень подготовки педагогических кадров.</dc:title>
  <dc:creator>Вадим</dc:creator>
  <cp:lastModifiedBy>Вадим</cp:lastModifiedBy>
  <cp:revision>110</cp:revision>
  <dcterms:created xsi:type="dcterms:W3CDTF">2022-02-08T13:58:39Z</dcterms:created>
  <dcterms:modified xsi:type="dcterms:W3CDTF">2023-06-20T14:59:09Z</dcterms:modified>
</cp:coreProperties>
</file>