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1"/>
  </p:notesMasterIdLst>
  <p:sldIdLst>
    <p:sldId id="257" r:id="rId2"/>
    <p:sldId id="256" r:id="rId3"/>
    <p:sldId id="258" r:id="rId4"/>
    <p:sldId id="286" r:id="rId5"/>
    <p:sldId id="282" r:id="rId6"/>
    <p:sldId id="290" r:id="rId7"/>
    <p:sldId id="279" r:id="rId8"/>
    <p:sldId id="283" r:id="rId9"/>
    <p:sldId id="284" r:id="rId10"/>
    <p:sldId id="288" r:id="rId11"/>
    <p:sldId id="289" r:id="rId12"/>
    <p:sldId id="268" r:id="rId13"/>
    <p:sldId id="270" r:id="rId14"/>
    <p:sldId id="291" r:id="rId15"/>
    <p:sldId id="294" r:id="rId16"/>
    <p:sldId id="295" r:id="rId17"/>
    <p:sldId id="297" r:id="rId18"/>
    <p:sldId id="298" r:id="rId19"/>
    <p:sldId id="262" r:id="rId20"/>
    <p:sldId id="263" r:id="rId21"/>
    <p:sldId id="264" r:id="rId22"/>
    <p:sldId id="271" r:id="rId23"/>
    <p:sldId id="265" r:id="rId24"/>
    <p:sldId id="300" r:id="rId25"/>
    <p:sldId id="299" r:id="rId26"/>
    <p:sldId id="272" r:id="rId27"/>
    <p:sldId id="266" r:id="rId28"/>
    <p:sldId id="267" r:id="rId29"/>
    <p:sldId id="30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DCF"/>
    <a:srgbClr val="E5F5C1"/>
    <a:srgbClr val="EAF6C0"/>
    <a:srgbClr val="E7F6C0"/>
    <a:srgbClr val="EAF2C4"/>
    <a:srgbClr val="EDF1C5"/>
    <a:srgbClr val="EDF0C6"/>
    <a:srgbClr val="E8EDC9"/>
    <a:srgbClr val="D4E8CE"/>
    <a:srgbClr val="E7E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99D17-CBDB-41EA-A5F3-43D0594FBE7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21C66-217A-4011-A021-CFA8A6F07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2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1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8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5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87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Оптимизация взаимодействия участников образовательных отношений, переход на новый уровень профессиональных компетенций обучающихся через самоопределение и личностный рост.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Получение более эффективных результатов по самоопределению школьников.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профессиональных и социальных контактов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у детей профессиональных навыков, которые будут востребованы в любой будущей практической деятельности.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Оптимизация взаимодействия участников образовательных отношений, переход на новый уровень профессиональных компетенций обучающихся через самоопределение и личностный рост.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Получение более эффективных результатов по самоопределению школьников.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профессиональных и социальных контактов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у детей профессиональных навыков, которые будут востребованы в любой будущей практической деятельности.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0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5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7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1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9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7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Рекомендовано к реализации:  </a:t>
            </a:r>
            <a:r>
              <a:rPr lang="ru-RU" dirty="0" err="1" smtClean="0"/>
              <a:t>п.п</a:t>
            </a:r>
            <a:r>
              <a:rPr lang="ru-RU" dirty="0" smtClean="0"/>
              <a:t> 7, 8, 15, 16, 17.</a:t>
            </a:r>
          </a:p>
          <a:p>
            <a:r>
              <a:rPr lang="ru-RU" dirty="0" smtClean="0"/>
              <a:t>Не актуально (на данный период): </a:t>
            </a:r>
            <a:r>
              <a:rPr lang="ru-RU" dirty="0" err="1" smtClean="0"/>
              <a:t>п.п</a:t>
            </a:r>
            <a:r>
              <a:rPr lang="ru-RU" dirty="0" smtClean="0"/>
              <a:t> 7, 15,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1C66-217A-4011-A021-CFA8A6F077E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3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4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9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25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1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64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7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4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2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8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3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5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2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5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9E8B-F2DD-4D1F-AC23-C46617176166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E93EB-D9F0-4EBB-BD40-3A3720F3A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2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37" y="2915216"/>
            <a:ext cx="8596667" cy="1330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«Школа Минпросвещения России»: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новые возможности для повышения качества образования»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b="1" i="1" dirty="0">
                <a:solidFill>
                  <a:srgbClr val="C00000"/>
                </a:solidFill>
              </a:rPr>
              <a:t>«Профессиональное самоопределение  обучающихся в </a:t>
            </a:r>
            <a:br>
              <a:rPr lang="ru-RU" sz="2700" b="1" i="1" dirty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образовательной среде школы</a:t>
            </a:r>
            <a:r>
              <a:rPr lang="ru-RU" sz="2700" b="1" i="1" dirty="0">
                <a:solidFill>
                  <a:srgbClr val="C00000"/>
                </a:solidFill>
              </a:rPr>
              <a:t>» </a:t>
            </a: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95143263"/>
              </p:ext>
            </p:extLst>
          </p:nvPr>
        </p:nvGraphicFramePr>
        <p:xfrm>
          <a:off x="0" y="0"/>
          <a:ext cx="12192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57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4738572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43185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128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10" name="Текст 9">
            <a:extLst>
              <a:ext uri="{FF2B5EF4-FFF2-40B4-BE49-F238E27FC236}">
                <a16:creationId xmlns:a16="http://schemas.microsoft.com/office/drawing/2014/main" id="{3A237A87-C555-4D11-BF10-233C085CD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5426" y="4876848"/>
            <a:ext cx="5310605" cy="1859086"/>
          </a:xfrm>
        </p:spPr>
        <p:txBody>
          <a:bodyPr>
            <a:noAutofit/>
          </a:bodyPr>
          <a:lstStyle/>
          <a:p>
            <a:pPr algn="r"/>
            <a:r>
              <a:rPr lang="ru-RU" sz="2000" b="1" dirty="0"/>
              <a:t>                                                                              Авторы:  </a:t>
            </a:r>
          </a:p>
          <a:p>
            <a:pPr algn="r"/>
            <a:r>
              <a:rPr lang="ru-RU" sz="2000" b="1" dirty="0" err="1"/>
              <a:t>Е.О.Ганиярова</a:t>
            </a:r>
            <a:r>
              <a:rPr lang="ru-RU" sz="2000" b="1" dirty="0"/>
              <a:t>, </a:t>
            </a:r>
            <a:r>
              <a:rPr lang="ru-RU" sz="2000" b="1" dirty="0" err="1"/>
              <a:t>Л.Н.Смирнова</a:t>
            </a:r>
            <a:r>
              <a:rPr lang="ru-RU" sz="2000" b="1" dirty="0"/>
              <a:t>,                                                                                        Т.А.Малышева, </a:t>
            </a:r>
            <a:r>
              <a:rPr lang="ru-RU" sz="2000" b="1" dirty="0" err="1"/>
              <a:t>Е.Н.Гайсна</a:t>
            </a:r>
            <a:r>
              <a:rPr lang="ru-RU" sz="2000" b="1" dirty="0"/>
              <a:t>, </a:t>
            </a:r>
            <a:r>
              <a:rPr lang="ru-RU" sz="2000" b="1" dirty="0" err="1"/>
              <a:t>А.В.Сайко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86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30778548"/>
              </p:ext>
            </p:extLst>
          </p:nvPr>
        </p:nvGraphicFramePr>
        <p:xfrm>
          <a:off x="0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437" y="3283576"/>
            <a:ext cx="5726545" cy="2708434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Вектор 4: </a:t>
            </a:r>
            <a:r>
              <a:rPr lang="ru-RU" b="1" dirty="0" smtClean="0">
                <a:solidFill>
                  <a:srgbClr val="FF0000"/>
                </a:solidFill>
              </a:rPr>
              <a:t>Профориентация 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ru-RU" sz="1400" b="1" dirty="0" smtClean="0"/>
              <a:t>наиболее проблемный и объемный в содержательном аспекте вектор согласно самодиагностике</a:t>
            </a:r>
            <a:r>
              <a:rPr lang="ru-RU" sz="1200" b="1" dirty="0" smtClean="0">
                <a:solidFill>
                  <a:srgbClr val="FF0000"/>
                </a:solidFill>
              </a:rPr>
              <a:t>). 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Рекомендованы </a:t>
            </a:r>
            <a:r>
              <a:rPr lang="ru-RU" sz="1600" b="1" dirty="0">
                <a:solidFill>
                  <a:srgbClr val="FF0000"/>
                </a:solidFill>
              </a:rPr>
              <a:t>к реализации показатели: </a:t>
            </a:r>
          </a:p>
          <a:p>
            <a:pPr algn="ctr"/>
            <a:r>
              <a:rPr lang="ru-RU" sz="1200" b="1" dirty="0"/>
              <a:t> </a:t>
            </a:r>
            <a:r>
              <a:rPr lang="ru-RU" sz="1200" b="1" dirty="0" err="1"/>
              <a:t>п.п</a:t>
            </a:r>
            <a:r>
              <a:rPr lang="ru-RU" sz="1200" b="1" dirty="0"/>
              <a:t>  49, 55, 56, 57, 61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/>
              <a:t>В структуре реализации поставленных цели и задач непосредственно данного проекта в целом предусмотрен алгоритм выполнения проблемных показателей по данному </a:t>
            </a:r>
            <a:r>
              <a:rPr lang="ru-RU" sz="1200" b="1" dirty="0" smtClean="0"/>
              <a:t>вектору ( </a:t>
            </a:r>
            <a:r>
              <a:rPr lang="ru-RU" sz="1200" b="1" dirty="0" smtClean="0"/>
              <a:t>а именно: поставлены </a:t>
            </a:r>
            <a:r>
              <a:rPr lang="ru-RU" sz="1200" b="1" dirty="0"/>
              <a:t>цели и задачи, определены этапы и направления работы, обозначены риски, </a:t>
            </a:r>
            <a:r>
              <a:rPr lang="ru-RU" sz="1200" b="1" dirty="0" smtClean="0"/>
              <a:t>результаты</a:t>
            </a:r>
            <a:r>
              <a:rPr lang="ru-RU" sz="1200" b="1" dirty="0"/>
              <a:t>)</a:t>
            </a:r>
            <a:endParaRPr lang="ru-RU" sz="1200" dirty="0">
              <a:solidFill>
                <a:srgbClr val="FF0000"/>
              </a:solidFill>
            </a:endParaRPr>
          </a:p>
          <a:p>
            <a:pPr algn="ctr"/>
            <a:endParaRPr lang="ru-RU" sz="12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54" y="1055740"/>
            <a:ext cx="4507345" cy="5890719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54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30778548"/>
              </p:ext>
            </p:extLst>
          </p:nvPr>
        </p:nvGraphicFramePr>
        <p:xfrm>
          <a:off x="0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437" y="3283576"/>
            <a:ext cx="5273963" cy="347787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Вектор 4: </a:t>
            </a:r>
            <a:r>
              <a:rPr lang="ru-RU" b="1" dirty="0" smtClean="0">
                <a:solidFill>
                  <a:srgbClr val="FF0000"/>
                </a:solidFill>
              </a:rPr>
              <a:t>Профориентация </a:t>
            </a:r>
            <a:r>
              <a:rPr lang="ru-RU" sz="1400" b="1" dirty="0" smtClean="0">
                <a:solidFill>
                  <a:srgbClr val="FF0000"/>
                </a:solidFill>
              </a:rPr>
              <a:t>(наиболее проблемный и объемный в содержательном аспекте вектор согласно самодиагностике</a:t>
            </a:r>
            <a:r>
              <a:rPr lang="ru-RU" sz="1200" b="1" dirty="0" smtClean="0">
                <a:solidFill>
                  <a:srgbClr val="FF0000"/>
                </a:solidFill>
              </a:rPr>
              <a:t>). </a:t>
            </a:r>
          </a:p>
          <a:p>
            <a:pPr algn="ctr"/>
            <a:endParaRPr lang="ru-RU" sz="1200" b="1" dirty="0" smtClean="0"/>
          </a:p>
          <a:p>
            <a:pPr algn="just"/>
            <a:r>
              <a:rPr lang="ru-RU" sz="1200" b="1" dirty="0">
                <a:solidFill>
                  <a:srgbClr val="FF0000"/>
                </a:solidFill>
              </a:rPr>
              <a:t>Ц</a:t>
            </a:r>
            <a:r>
              <a:rPr lang="ru-RU" sz="1200" b="1" dirty="0" smtClean="0">
                <a:solidFill>
                  <a:srgbClr val="FF0000"/>
                </a:solidFill>
              </a:rPr>
              <a:t>ель </a:t>
            </a:r>
            <a:r>
              <a:rPr lang="ru-RU" sz="1200" b="1" dirty="0" smtClean="0">
                <a:solidFill>
                  <a:srgbClr val="FF0000"/>
                </a:solidFill>
              </a:rPr>
              <a:t>и задачи </a:t>
            </a:r>
            <a:r>
              <a:rPr lang="ru-RU" sz="1200" b="1" dirty="0" smtClean="0"/>
              <a:t>по данному вектору.</a:t>
            </a:r>
          </a:p>
          <a:p>
            <a:pPr algn="just"/>
            <a:endParaRPr lang="ru-RU" sz="1200" b="1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1" dirty="0" smtClean="0"/>
              <a:t>Обеспечить высокий уровень деятельности школы по всем показателям вектора  «Профориентация» через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b="1" dirty="0"/>
              <a:t>и</a:t>
            </a:r>
            <a:r>
              <a:rPr lang="ru-RU" sz="1200" b="1" dirty="0" smtClean="0"/>
              <a:t>зучение </a:t>
            </a:r>
            <a:r>
              <a:rPr lang="ru-RU" sz="1200" b="1" dirty="0"/>
              <a:t>готовности школьников к их профессиональному </a:t>
            </a:r>
            <a:r>
              <a:rPr lang="ru-RU" sz="1200" b="1" dirty="0" smtClean="0"/>
              <a:t>самоопределению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b="1" dirty="0" smtClean="0"/>
              <a:t>модернизацию </a:t>
            </a:r>
            <a:r>
              <a:rPr lang="ru-RU" sz="1200" b="1" dirty="0"/>
              <a:t>программы «</a:t>
            </a:r>
            <a:r>
              <a:rPr lang="ru-RU" sz="1200" b="1" dirty="0" err="1"/>
              <a:t>Профориентационная</a:t>
            </a:r>
            <a:r>
              <a:rPr lang="ru-RU" sz="1200" b="1" dirty="0"/>
              <a:t> социализация школьников</a:t>
            </a:r>
            <a:r>
              <a:rPr lang="ru-RU" sz="1200" b="1" dirty="0" smtClean="0"/>
              <a:t>».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200" b="1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b="1" dirty="0" smtClean="0"/>
              <a:t>подготовку </a:t>
            </a:r>
            <a:r>
              <a:rPr lang="ru-RU" sz="1200" b="1" dirty="0"/>
              <a:t>соответствующего методического и дидактического инструментария, утверждение элективных курсов.</a:t>
            </a:r>
          </a:p>
          <a:p>
            <a:pPr algn="just"/>
            <a:endParaRPr lang="ru-RU" sz="1200" b="1" dirty="0" smtClean="0"/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708" y="967281"/>
            <a:ext cx="4507345" cy="5890719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0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77" y="1119090"/>
            <a:ext cx="8596667" cy="360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ЭТАПЫ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РАБОТЫ ПО ВЕКТОРУ «ПРОФОРИЕНТАЦИЯ»: 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712604154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29754" y="1102660"/>
            <a:ext cx="7893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 txBox="1">
            <a:spLocks/>
          </p:cNvSpPr>
          <p:nvPr/>
        </p:nvSpPr>
        <p:spPr>
          <a:xfrm>
            <a:off x="0" y="2479189"/>
            <a:ext cx="8596667" cy="7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65730"/>
            <a:ext cx="12191999" cy="544764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1этап.  </a:t>
            </a:r>
            <a:r>
              <a:rPr lang="ru-RU" b="1" dirty="0" smtClean="0">
                <a:solidFill>
                  <a:srgbClr val="FF0000"/>
                </a:solidFill>
              </a:rPr>
              <a:t>Повышение </a:t>
            </a:r>
            <a:r>
              <a:rPr lang="ru-RU" b="1" dirty="0">
                <a:solidFill>
                  <a:srgbClr val="FF0000"/>
                </a:solidFill>
              </a:rPr>
              <a:t>компетентности педагогов по вопросам профессионального самоопределения обучающихся: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1600" dirty="0"/>
              <a:t>1.1 Изучение современных технологий и методик, социальных  и психолого-педагогических факторов, обусловливающих жизненное и профессиональное самоопределение обучающихся в соответствии с требованиями нормативно-правовых документов; </a:t>
            </a:r>
          </a:p>
          <a:p>
            <a:r>
              <a:rPr lang="ru-RU" sz="1600" dirty="0"/>
              <a:t>1.2 Изучение и анализ рынка труда </a:t>
            </a:r>
            <a:r>
              <a:rPr lang="ru-RU" sz="1600" dirty="0" err="1"/>
              <a:t>ХМАО-Югры</a:t>
            </a:r>
            <a:r>
              <a:rPr lang="ru-RU" sz="1600" dirty="0"/>
              <a:t>, потребностей региона в квалифицированных рабочих и специалистах. </a:t>
            </a:r>
          </a:p>
          <a:p>
            <a:r>
              <a:rPr lang="ru-RU" sz="1600" dirty="0"/>
              <a:t>1.3 Разработка методических рекомендаций для педагогов по вопросам подготовки к выбору профессии обучающихся как во внеурочной деятельности, так  и в процессе изучения общеобразовательных предметов, учитывая при этом экономическое пространство региона (ХМАО-ЮГРЫ)</a:t>
            </a:r>
          </a:p>
          <a:p>
            <a:r>
              <a:rPr lang="ru-RU" b="1" dirty="0">
                <a:solidFill>
                  <a:srgbClr val="FF0000"/>
                </a:solidFill>
              </a:rPr>
              <a:t>2 этап. Мониторинг готовности школьников к профессиональному </a:t>
            </a:r>
            <a:r>
              <a:rPr lang="ru-RU" dirty="0">
                <a:solidFill>
                  <a:srgbClr val="FF0000"/>
                </a:solidFill>
              </a:rPr>
              <a:t>самоопределению:</a:t>
            </a:r>
          </a:p>
          <a:p>
            <a:r>
              <a:rPr lang="ru-RU" sz="1600" dirty="0"/>
              <a:t>2.1 Исследование профессиональных предпочтений  обучающихся и уровня их самооценки; диагностика особенностей психических процессов, уровня творческого потенциала; выявление мотивов выбора профессии школьниками (их ценностные ориентации, потребности, склонности, способности, социальное окружение).</a:t>
            </a:r>
          </a:p>
          <a:p>
            <a:r>
              <a:rPr lang="ru-RU" sz="1600" dirty="0"/>
              <a:t>2.2 Оформление (по итогам  диагностик) индивидуальной карты ПРОФЕССИОНАЛЬНОГО САМООПРЕДЕЛЕНИЯ</a:t>
            </a:r>
          </a:p>
          <a:p>
            <a:r>
              <a:rPr lang="ru-RU" sz="1600" dirty="0"/>
              <a:t>2.2 Распределение обучающихся по группам(согласно результатам диагностик) для  осуществления дифференцированного подхода.</a:t>
            </a:r>
          </a:p>
          <a:p>
            <a:r>
              <a:rPr lang="ru-RU" b="1" dirty="0">
                <a:solidFill>
                  <a:srgbClr val="FF0000"/>
                </a:solidFill>
              </a:rPr>
              <a:t>3 этап.  Утверждение элективных курсов, курсов внеурочной деятельности,  подготовка и утверждение методического, дидактического инструментария. </a:t>
            </a:r>
            <a:endParaRPr lang="ru-RU" dirty="0">
              <a:solidFill>
                <a:srgbClr val="FF0000"/>
              </a:solidFill>
            </a:endParaRPr>
          </a:p>
          <a:p>
            <a:endParaRPr lang="ru-RU" sz="1600" dirty="0"/>
          </a:p>
          <a:p>
            <a:endParaRPr lang="ru-RU" sz="1600" dirty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4093" y="3388224"/>
            <a:ext cx="1065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77" y="1119090"/>
            <a:ext cx="8596667" cy="360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ЭТАПЫ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РАБОТЫ ПО ВЕКТОРУ «ПРОФОРИЕНТАЦИЯ»: 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320057189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29754" y="1102660"/>
            <a:ext cx="7893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 txBox="1">
            <a:spLocks/>
          </p:cNvSpPr>
          <p:nvPr/>
        </p:nvSpPr>
        <p:spPr>
          <a:xfrm>
            <a:off x="0" y="2479189"/>
            <a:ext cx="8596667" cy="7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82" y="1465730"/>
            <a:ext cx="11577918" cy="584775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lain" startAt="4"/>
            </a:pPr>
            <a:r>
              <a:rPr lang="ru-RU" b="1" dirty="0">
                <a:solidFill>
                  <a:srgbClr val="FF0000"/>
                </a:solidFill>
              </a:rPr>
              <a:t>этап. Совершенствование реализуемой в школе программы «</a:t>
            </a:r>
            <a:r>
              <a:rPr lang="ru-RU" b="1" dirty="0" err="1">
                <a:solidFill>
                  <a:srgbClr val="FF0000"/>
                </a:solidFill>
              </a:rPr>
              <a:t>Профориентационная</a:t>
            </a:r>
            <a:r>
              <a:rPr lang="ru-RU" b="1" dirty="0">
                <a:solidFill>
                  <a:srgbClr val="FF0000"/>
                </a:solidFill>
              </a:rPr>
              <a:t> социализация </a:t>
            </a:r>
            <a:r>
              <a:rPr lang="ru-RU" b="1" dirty="0" smtClean="0">
                <a:solidFill>
                  <a:srgbClr val="FF0000"/>
                </a:solidFill>
              </a:rPr>
              <a:t>школьников».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sz="1600" dirty="0"/>
              <a:t>4.1 Включение в программу мероприятий, которые (согласно мониторингу) реализовывались в образовательной организации на недостаточном уровне, а именно: </a:t>
            </a:r>
            <a:r>
              <a:rPr lang="ru-RU" sz="1600" i="1" dirty="0"/>
              <a:t>расширение спектра профессиональных проб, организация </a:t>
            </a:r>
            <a:r>
              <a:rPr lang="ru-RU" sz="1600" dirty="0"/>
              <a:t>профессионального обучения девятиклассников на базе колледжа, участие обучающихся в мультимедийной выставке-практикуме «Лаборатория будущего» и в фестивале профессий в рамках проекта «Билет в будущее», участие в конкурсах профессионального </a:t>
            </a:r>
            <a:r>
              <a:rPr lang="ru-RU" sz="1600" i="1" dirty="0"/>
              <a:t>мастерства.</a:t>
            </a:r>
          </a:p>
          <a:p>
            <a:pPr algn="just"/>
            <a:endParaRPr lang="ru-RU" sz="1600" i="1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5 этап.  Непосредственная работа </a:t>
            </a:r>
            <a:r>
              <a:rPr lang="ru-RU" b="1" dirty="0" smtClean="0">
                <a:solidFill>
                  <a:srgbClr val="FF0000"/>
                </a:solidFill>
              </a:rPr>
              <a:t>с учащимися  </a:t>
            </a:r>
            <a:r>
              <a:rPr lang="ru-RU" b="1" dirty="0">
                <a:solidFill>
                  <a:srgbClr val="FF0000"/>
                </a:solidFill>
              </a:rPr>
              <a:t>по формированию готовности к профессиональному самоопределению.</a:t>
            </a:r>
          </a:p>
          <a:p>
            <a:pPr algn="just"/>
            <a:r>
              <a:rPr lang="ru-RU" sz="1600" dirty="0"/>
              <a:t>5.1  Реализация обновленной программы</a:t>
            </a:r>
            <a:r>
              <a:rPr lang="ru-RU" sz="1600" i="1" dirty="0"/>
              <a:t> «Профориентационная социализация </a:t>
            </a:r>
            <a:r>
              <a:rPr lang="ru-RU" sz="1600" i="1" dirty="0" smtClean="0"/>
              <a:t>школьников» </a:t>
            </a:r>
            <a:r>
              <a:rPr lang="ru-RU" sz="1600" dirty="0"/>
              <a:t>с учетом дифференцированного  подхода  к </a:t>
            </a:r>
            <a:r>
              <a:rPr lang="ru-RU" sz="1600" dirty="0" smtClean="0"/>
              <a:t>школьникам</a:t>
            </a:r>
            <a:r>
              <a:rPr lang="ru-RU" sz="1600" dirty="0" smtClean="0">
                <a:highlight>
                  <a:srgbClr val="FFFF00"/>
                </a:highlight>
              </a:rPr>
              <a:t>  </a:t>
            </a:r>
            <a:r>
              <a:rPr lang="ru-RU" sz="1600" dirty="0"/>
              <a:t>с различными уровнями готовности к профессиональному самоопределению.</a:t>
            </a:r>
          </a:p>
          <a:p>
            <a:pPr algn="just"/>
            <a:r>
              <a:rPr lang="ru-RU" sz="1600" b="1" dirty="0"/>
              <a:t>5.2 </a:t>
            </a:r>
            <a:r>
              <a:rPr lang="ru-RU" sz="1600" dirty="0"/>
              <a:t>Преподавание элективных курсов, реализация курсов внеурочной деятельности</a:t>
            </a:r>
          </a:p>
          <a:p>
            <a:pPr algn="just"/>
            <a:endParaRPr lang="ru-RU" sz="1600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6 этап. Мониторинг результатов профессионального самоопределения школьников.</a:t>
            </a:r>
          </a:p>
          <a:p>
            <a:pPr algn="just"/>
            <a:r>
              <a:rPr lang="ru-RU" b="1" dirty="0"/>
              <a:t>6.1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sz="1600" dirty="0"/>
              <a:t>Анкетирование старшеклассников, оформление индивидуальной карты профессиональной направленности на каждого старшеклассника, разработка возможных траекторий и необходимых действий обучающихся для повышения уровня самоопределения.</a:t>
            </a:r>
            <a:endParaRPr lang="ru-RU" sz="1600" i="1" dirty="0"/>
          </a:p>
          <a:p>
            <a:endParaRPr lang="ru-RU" sz="1600" dirty="0"/>
          </a:p>
          <a:p>
            <a:endParaRPr lang="ru-RU" sz="1600" dirty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4093" y="3388224"/>
            <a:ext cx="1065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0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437" y="3283576"/>
            <a:ext cx="6502399" cy="335476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Вектор 4: </a:t>
            </a:r>
            <a:r>
              <a:rPr lang="ru-RU" b="1" dirty="0" smtClean="0">
                <a:solidFill>
                  <a:srgbClr val="FF0000"/>
                </a:solidFill>
              </a:rPr>
              <a:t>Профориентация </a:t>
            </a:r>
            <a:r>
              <a:rPr lang="ru-RU" sz="1400" b="1" dirty="0" smtClean="0">
                <a:solidFill>
                  <a:srgbClr val="FF0000"/>
                </a:solidFill>
              </a:rPr>
              <a:t>(наиболее проблемный и объемный в содержательном аспекте </a:t>
            </a:r>
            <a:r>
              <a:rPr lang="ru-RU" sz="1400" b="1" dirty="0" smtClean="0">
                <a:solidFill>
                  <a:srgbClr val="FF0000"/>
                </a:solidFill>
              </a:rPr>
              <a:t>согласно </a:t>
            </a:r>
            <a:r>
              <a:rPr lang="ru-RU" sz="1400" b="1" dirty="0" smtClean="0">
                <a:solidFill>
                  <a:srgbClr val="FF0000"/>
                </a:solidFill>
              </a:rPr>
              <a:t>самодиагностике</a:t>
            </a:r>
            <a:r>
              <a:rPr lang="ru-RU" sz="1200" b="1" dirty="0" smtClean="0">
                <a:solidFill>
                  <a:srgbClr val="FF0000"/>
                </a:solidFill>
              </a:rPr>
              <a:t>).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Предполагаемые результаты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endParaRPr lang="ru-RU" sz="1200" b="1" dirty="0">
              <a:solidFill>
                <a:srgbClr val="FF0000"/>
              </a:solidFill>
            </a:endParaRPr>
          </a:p>
          <a:p>
            <a:pPr algn="just"/>
            <a:r>
              <a:rPr lang="ru-RU" sz="1400" b="1" dirty="0"/>
              <a:t>Сформирована система профессионального самоопределения школьников в образовательной среде, включающая взаимосвязанный комплекс мероприятий, направленный на создание организационно-педагогических, нормативно-управленческих и информационно-коммуникационных условий, обусловливающих повышение уровня готовности обучающихся школы к профессиональному самоопределению.</a:t>
            </a:r>
            <a:endParaRPr lang="ru-RU" sz="1400" b="1" dirty="0" smtClean="0"/>
          </a:p>
          <a:p>
            <a:pPr algn="ctr"/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708" y="967281"/>
            <a:ext cx="4507345" cy="5890719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8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90321526"/>
              </p:ext>
            </p:extLst>
          </p:nvPr>
        </p:nvGraphicFramePr>
        <p:xfrm>
          <a:off x="-1" y="0"/>
          <a:ext cx="12062691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18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4500097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743410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0144" y="3000207"/>
            <a:ext cx="5551055" cy="353943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Вектор 5: ЗДОРОВЬЕ: </a:t>
            </a:r>
            <a:r>
              <a:rPr lang="ru-RU" sz="1400" b="1" dirty="0" smtClean="0">
                <a:solidFill>
                  <a:srgbClr val="FF0000"/>
                </a:solidFill>
              </a:rPr>
              <a:t>(реализация </a:t>
            </a:r>
            <a:r>
              <a:rPr lang="ru-RU" sz="1400" b="1" dirty="0">
                <a:solidFill>
                  <a:srgbClr val="FF0000"/>
                </a:solidFill>
              </a:rPr>
              <a:t>показателей не представляет трудностей для школы)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Рекомендовано </a:t>
            </a:r>
            <a:r>
              <a:rPr lang="ru-RU" sz="1400" dirty="0">
                <a:solidFill>
                  <a:srgbClr val="FF0000"/>
                </a:solidFill>
              </a:rPr>
              <a:t>к реализации: </a:t>
            </a:r>
            <a:r>
              <a:rPr lang="ru-RU" sz="1400" dirty="0" err="1" smtClean="0"/>
              <a:t>п.п</a:t>
            </a:r>
            <a:r>
              <a:rPr lang="ru-RU" sz="1400" dirty="0" smtClean="0"/>
              <a:t> 67, 68, </a:t>
            </a:r>
            <a:r>
              <a:rPr lang="ru-RU" sz="1400" dirty="0" smtClean="0"/>
              <a:t>70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Не актуально.  </a:t>
            </a:r>
            <a:r>
              <a:rPr lang="ru-RU" sz="1400" dirty="0" smtClean="0"/>
              <a:t>На данный момент самые разнообразные мероприятия по данным показателям реализовывались в рамках Программы развития школы и учебно-воспитательного плана на 2022-2023 учебный год, плана внеурочной деятельности «Азбука здоровья» </a:t>
            </a:r>
            <a:r>
              <a:rPr lang="ru-RU" sz="1400" dirty="0"/>
              <a:t>(приказ МКОУ </a:t>
            </a:r>
            <a:r>
              <a:rPr lang="ru-RU" sz="1400" dirty="0" err="1"/>
              <a:t>Луговская</a:t>
            </a:r>
            <a:r>
              <a:rPr lang="ru-RU" sz="1400" dirty="0"/>
              <a:t> </a:t>
            </a:r>
            <a:r>
              <a:rPr lang="ru-RU" sz="1400" dirty="0" smtClean="0"/>
              <a:t>СОШ 08.08.2022 </a:t>
            </a:r>
            <a:r>
              <a:rPr lang="ru-RU" sz="1400" dirty="0"/>
              <a:t>г.№</a:t>
            </a:r>
            <a:r>
              <a:rPr lang="ru-RU" sz="1400" dirty="0" smtClean="0"/>
              <a:t>272).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Дополнительно</a:t>
            </a:r>
            <a:r>
              <a:rPr lang="ru-RU" sz="1400" b="1" dirty="0" smtClean="0">
                <a:solidFill>
                  <a:srgbClr val="FF0000"/>
                </a:solidFill>
              </a:rPr>
              <a:t>: </a:t>
            </a:r>
            <a:r>
              <a:rPr lang="ru-RU" sz="1400" dirty="0" smtClean="0"/>
              <a:t>Будет сформирована и реализована Программа   </a:t>
            </a:r>
            <a:r>
              <a:rPr lang="ru-RU" sz="1400" dirty="0"/>
              <a:t>по развитию физкультуры и </a:t>
            </a:r>
            <a:r>
              <a:rPr lang="ru-RU" sz="1400" dirty="0" smtClean="0"/>
              <a:t>спорта:  с </a:t>
            </a:r>
            <a:r>
              <a:rPr lang="ru-RU" sz="1400" dirty="0"/>
              <a:t>01.09.2023 г.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781" y="1161540"/>
            <a:ext cx="5680363" cy="5613798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0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495802567"/>
              </p:ext>
            </p:extLst>
          </p:nvPr>
        </p:nvGraphicFramePr>
        <p:xfrm>
          <a:off x="-64654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8546" y="1241479"/>
            <a:ext cx="4461164" cy="440120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Вектор 6: Учитель. Школьные команды</a:t>
            </a:r>
            <a:endParaRPr lang="ru-RU" sz="1400" dirty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Рекомендовано </a:t>
            </a:r>
            <a:r>
              <a:rPr lang="ru-RU" sz="1400" dirty="0">
                <a:solidFill>
                  <a:srgbClr val="FF0000"/>
                </a:solidFill>
              </a:rPr>
              <a:t>к реализации: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п.п</a:t>
            </a:r>
            <a:r>
              <a:rPr lang="ru-RU" sz="1400" dirty="0" smtClean="0"/>
              <a:t>  </a:t>
            </a:r>
            <a:r>
              <a:rPr lang="ru-RU" sz="1400" dirty="0" smtClean="0"/>
              <a:t>73, 77.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Не </a:t>
            </a:r>
            <a:r>
              <a:rPr lang="ru-RU" sz="1400" dirty="0">
                <a:solidFill>
                  <a:srgbClr val="FF0000"/>
                </a:solidFill>
              </a:rPr>
              <a:t>актуально </a:t>
            </a:r>
            <a:r>
              <a:rPr lang="ru-RU" sz="1400" dirty="0" smtClean="0">
                <a:solidFill>
                  <a:srgbClr val="FF0000"/>
                </a:solidFill>
              </a:rPr>
              <a:t>(реализовано) на </a:t>
            </a:r>
            <a:r>
              <a:rPr lang="ru-RU" sz="1400" dirty="0">
                <a:solidFill>
                  <a:srgbClr val="FF0000"/>
                </a:solidFill>
              </a:rPr>
              <a:t>данный </a:t>
            </a:r>
            <a:r>
              <a:rPr lang="ru-RU" sz="1400" dirty="0" smtClean="0">
                <a:solidFill>
                  <a:srgbClr val="FF0000"/>
                </a:solidFill>
              </a:rPr>
              <a:t>период: </a:t>
            </a:r>
            <a:r>
              <a:rPr lang="ru-RU" sz="1400" dirty="0" smtClean="0"/>
              <a:t>п.73 (</a:t>
            </a:r>
            <a:r>
              <a:rPr lang="ru-RU" sz="1400" dirty="0"/>
              <a:t>в</a:t>
            </a:r>
            <a:r>
              <a:rPr lang="ru-RU" sz="1400" dirty="0" smtClean="0"/>
              <a:t> течение текущего учебного года педагогическим коллективом (всего 22 педагога), включая руководителей, пройдены ряд курсов, что подтверждено удостоверениями и сертификатами</a:t>
            </a:r>
            <a:r>
              <a:rPr lang="ru-RU" sz="1400" dirty="0" smtClean="0"/>
              <a:t>);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Согласно плану на следующий 2023-2024 учебный год: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п.77 -  предусмотрен с целью мотивации педагогов значительный стимулирующий коэффициент для участников конкурсов высшего уровня.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4"/>
                </a:solidFill>
              </a:rPr>
              <a:t>Риски</a:t>
            </a:r>
            <a:r>
              <a:rPr lang="ru-RU" sz="1400" b="1" dirty="0" smtClean="0">
                <a:solidFill>
                  <a:schemeClr val="accent4"/>
                </a:solidFill>
              </a:rPr>
              <a:t>: </a:t>
            </a:r>
            <a:r>
              <a:rPr lang="ru-RU" sz="1400" dirty="0" smtClean="0"/>
              <a:t>нет </a:t>
            </a:r>
            <a:r>
              <a:rPr lang="ru-RU" sz="1400" dirty="0" smtClean="0"/>
              <a:t>(с точки зрения финансовой поддержки получено согласие на заключение договора с местным предпринимателем)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62" y="1258605"/>
            <a:ext cx="7522259" cy="57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495802567"/>
              </p:ext>
            </p:extLst>
          </p:nvPr>
        </p:nvGraphicFramePr>
        <p:xfrm>
          <a:off x="-64654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30309" y="3550570"/>
            <a:ext cx="4830618" cy="2031325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Вектор 7: Школьный климат </a:t>
            </a:r>
            <a:r>
              <a:rPr lang="ru-RU" dirty="0" smtClean="0">
                <a:solidFill>
                  <a:srgbClr val="FF0000"/>
                </a:solidFill>
              </a:rPr>
              <a:t>Рекомендовано </a:t>
            </a:r>
            <a:r>
              <a:rPr lang="ru-RU" dirty="0">
                <a:solidFill>
                  <a:srgbClr val="FF0000"/>
                </a:solidFill>
              </a:rPr>
              <a:t>к реализации: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dirty="0" err="1" smtClean="0"/>
              <a:t>п.п</a:t>
            </a:r>
            <a:r>
              <a:rPr lang="ru-RU" dirty="0" smtClean="0"/>
              <a:t>  </a:t>
            </a:r>
            <a:r>
              <a:rPr lang="ru-RU" dirty="0" smtClean="0"/>
              <a:t>85</a:t>
            </a:r>
            <a:r>
              <a:rPr lang="ru-RU" dirty="0" smtClean="0"/>
              <a:t>, 86.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dirty="0">
                <a:solidFill>
                  <a:srgbClr val="FF0000"/>
                </a:solidFill>
              </a:rPr>
              <a:t>актуально </a:t>
            </a:r>
            <a:r>
              <a:rPr lang="ru-RU" dirty="0" smtClean="0">
                <a:solidFill>
                  <a:srgbClr val="FF0000"/>
                </a:solidFill>
              </a:rPr>
              <a:t>(реализовано) на </a:t>
            </a:r>
            <a:r>
              <a:rPr lang="ru-RU" dirty="0">
                <a:solidFill>
                  <a:srgbClr val="FF0000"/>
                </a:solidFill>
              </a:rPr>
              <a:t>данный </a:t>
            </a:r>
            <a:r>
              <a:rPr lang="ru-RU" dirty="0" smtClean="0">
                <a:solidFill>
                  <a:srgbClr val="FF0000"/>
                </a:solidFill>
              </a:rPr>
              <a:t>период</a:t>
            </a:r>
            <a:r>
              <a:rPr lang="ru-RU" dirty="0" smtClean="0">
                <a:solidFill>
                  <a:srgbClr val="FF0000"/>
                </a:solidFill>
              </a:rPr>
              <a:t>:  </a:t>
            </a:r>
            <a:r>
              <a:rPr lang="ru-RU" dirty="0" smtClean="0"/>
              <a:t>согласно  Программе развития школы на 2022-2023 учебный год.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241479"/>
            <a:ext cx="6622472" cy="56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495802567"/>
              </p:ext>
            </p:extLst>
          </p:nvPr>
        </p:nvGraphicFramePr>
        <p:xfrm>
          <a:off x="-64654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1348" y="3199589"/>
            <a:ext cx="4830618" cy="2739211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Вектор 8: Образовательная среда. Создание условий.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Рекомендовано </a:t>
            </a:r>
            <a:r>
              <a:rPr lang="ru-RU" sz="1400" dirty="0">
                <a:solidFill>
                  <a:srgbClr val="FF0000"/>
                </a:solidFill>
              </a:rPr>
              <a:t>к реализации: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п.п</a:t>
            </a:r>
            <a:r>
              <a:rPr lang="ru-RU" sz="1400" dirty="0" smtClean="0"/>
              <a:t>  </a:t>
            </a:r>
            <a:r>
              <a:rPr lang="ru-RU" sz="1400" dirty="0" smtClean="0"/>
              <a:t>87</a:t>
            </a:r>
            <a:r>
              <a:rPr lang="ru-RU" sz="1400" dirty="0" smtClean="0"/>
              <a:t>, 90, 91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Не </a:t>
            </a:r>
            <a:r>
              <a:rPr lang="ru-RU" sz="1400" dirty="0">
                <a:solidFill>
                  <a:srgbClr val="FF0000"/>
                </a:solidFill>
              </a:rPr>
              <a:t>актуально </a:t>
            </a:r>
            <a:r>
              <a:rPr lang="ru-RU" sz="1400" dirty="0" smtClean="0">
                <a:solidFill>
                  <a:srgbClr val="FF0000"/>
                </a:solidFill>
              </a:rPr>
              <a:t>(реализовано) на </a:t>
            </a:r>
            <a:r>
              <a:rPr lang="ru-RU" sz="1400" dirty="0">
                <a:solidFill>
                  <a:srgbClr val="FF0000"/>
                </a:solidFill>
              </a:rPr>
              <a:t>данный </a:t>
            </a:r>
            <a:r>
              <a:rPr lang="ru-RU" sz="1400" dirty="0" smtClean="0">
                <a:solidFill>
                  <a:srgbClr val="FF0000"/>
                </a:solidFill>
              </a:rPr>
              <a:t>период</a:t>
            </a:r>
            <a:r>
              <a:rPr lang="ru-RU" sz="1400" dirty="0">
                <a:solidFill>
                  <a:srgbClr val="FF0000"/>
                </a:solidFill>
              </a:rPr>
              <a:t>: </a:t>
            </a:r>
            <a:r>
              <a:rPr lang="ru-RU" sz="1400" dirty="0" err="1" smtClean="0"/>
              <a:t>п.п</a:t>
            </a:r>
            <a:r>
              <a:rPr lang="ru-RU" sz="1400" dirty="0" smtClean="0"/>
              <a:t> 90, 87</a:t>
            </a:r>
            <a:r>
              <a:rPr lang="ru-RU" sz="1400" dirty="0"/>
              <a:t>, </a:t>
            </a:r>
            <a:r>
              <a:rPr lang="ru-RU" sz="1400" dirty="0" smtClean="0"/>
              <a:t>91.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Планируется работа по </a:t>
            </a:r>
            <a:r>
              <a:rPr lang="ru-RU" sz="1400" dirty="0" smtClean="0"/>
              <a:t>реализации в 2023-2024 учебном году: п. 90 (уже ведутся переговоры с Администрацией поселкового совета).</a:t>
            </a:r>
          </a:p>
          <a:p>
            <a:endParaRPr lang="ru-RU" dirty="0" smtClean="0">
              <a:solidFill>
                <a:schemeClr val="accent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22" y="1017236"/>
            <a:ext cx="6566525" cy="55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9" y="1287178"/>
            <a:ext cx="8596667" cy="92336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РЕЗУЛЬТАТЫ ПРОЕКТА И СПОСОБЫ ИХ ДОСТИЖЕНИЯ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51623308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6929" y="2690336"/>
            <a:ext cx="80970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Сформирована эффективная система деятельности МКОУ </a:t>
            </a:r>
            <a:r>
              <a:rPr lang="ru-RU" sz="2000" dirty="0" err="1"/>
              <a:t>Луговская</a:t>
            </a:r>
            <a:r>
              <a:rPr lang="ru-RU" sz="2000" dirty="0"/>
              <a:t> СОШ для повышения уровня соответствия показателям проекта </a:t>
            </a:r>
            <a:r>
              <a:rPr lang="ru-RU" sz="2000" dirty="0" smtClean="0"/>
              <a:t>«ШКОЛА </a:t>
            </a:r>
            <a:r>
              <a:rPr lang="ru-RU" sz="2000" dirty="0"/>
              <a:t>МИНПРОСВЕЩЕНИЯ </a:t>
            </a:r>
            <a:r>
              <a:rPr lang="ru-RU" sz="2000" dirty="0" smtClean="0"/>
              <a:t>РОССИИ» </a:t>
            </a:r>
            <a:r>
              <a:rPr lang="ru-RU" sz="2000" dirty="0"/>
              <a:t>и для последующей разработки «ПРОГРАММЫ РАЗВИТИЯ ШКОЛЫ</a:t>
            </a:r>
            <a:r>
              <a:rPr lang="ru-RU" sz="2000" dirty="0" smtClean="0"/>
              <a:t>» к 1 сентября 2023 года в свете новых целей и задач.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03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906440216"/>
              </p:ext>
            </p:extLst>
          </p:nvPr>
        </p:nvGraphicFramePr>
        <p:xfrm>
          <a:off x="0" y="0"/>
          <a:ext cx="969441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307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88557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690552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pic>
        <p:nvPicPr>
          <p:cNvPr id="1027" name="Picture 3" descr="\\Server\обмен\Логопед\фото Луговская школа.jpg"/>
          <p:cNvPicPr>
            <a:picLocks noChangeAspect="1" noChangeArrowheads="1"/>
          </p:cNvPicPr>
          <p:nvPr/>
        </p:nvPicPr>
        <p:blipFill>
          <a:blip r:embed="rId2" cstate="print"/>
          <a:srcRect b="26402"/>
          <a:stretch>
            <a:fillRect/>
          </a:stretch>
        </p:blipFill>
        <p:spPr bwMode="auto">
          <a:xfrm>
            <a:off x="0" y="1471945"/>
            <a:ext cx="5159923" cy="1171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5031" y="2824875"/>
            <a:ext cx="4338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МКОУ Луговская СОШ реализуются образовательные программы дошкольного и общего образования. </a:t>
            </a:r>
          </a:p>
          <a:p>
            <a:pPr algn="just"/>
            <a:r>
              <a:rPr lang="ru-RU" sz="1600" dirty="0"/>
              <a:t>В 2022-2023 учебном году в 1-11 классах обучается </a:t>
            </a:r>
            <a:r>
              <a:rPr lang="ru-RU" sz="1600" dirty="0">
                <a:solidFill>
                  <a:srgbClr val="FF0000"/>
                </a:solidFill>
              </a:rPr>
              <a:t>173 обучающихся</a:t>
            </a:r>
            <a:r>
              <a:rPr lang="ru-RU" sz="1600" dirty="0"/>
              <a:t>, дошкольные группы посещают </a:t>
            </a:r>
            <a:r>
              <a:rPr lang="ru-RU" sz="1600" dirty="0">
                <a:solidFill>
                  <a:srgbClr val="FF0000"/>
                </a:solidFill>
              </a:rPr>
              <a:t>48 детей. </a:t>
            </a:r>
          </a:p>
          <a:p>
            <a:pPr algn="just"/>
            <a:r>
              <a:rPr lang="ru-RU" sz="1600" dirty="0"/>
              <a:t>Образовательный процесс осуществляется в красивом уютном здании, введенном в эксплуатацию в 2015 году.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9953" y="4313512"/>
            <a:ext cx="4540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Обеспечена занятость </a:t>
            </a:r>
            <a:r>
              <a:rPr lang="ru-RU" sz="1600" dirty="0" smtClean="0"/>
              <a:t>школьников по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интересам во второй половине дня и в выходные дни: работают внеурочные</a:t>
            </a:r>
            <a:br>
              <a:rPr lang="ru-RU" sz="1600" dirty="0"/>
            </a:br>
            <a:r>
              <a:rPr lang="ru-RU" sz="1600" dirty="0"/>
              <a:t>и элективные курсы, кружки,</a:t>
            </a:r>
            <a:r>
              <a:rPr lang="en-US" sz="1600" dirty="0"/>
              <a:t> </a:t>
            </a:r>
            <a:r>
              <a:rPr lang="ru-RU" sz="1600" dirty="0"/>
              <a:t>спортивные секции, в которых</a:t>
            </a:r>
            <a:r>
              <a:rPr lang="en-US" sz="1600" dirty="0"/>
              <a:t> </a:t>
            </a:r>
            <a:r>
              <a:rPr lang="ru-RU" sz="1600" dirty="0"/>
              <a:t>занимается </a:t>
            </a:r>
            <a:r>
              <a:rPr lang="ru-RU" sz="1600" dirty="0">
                <a:solidFill>
                  <a:srgbClr val="FF0000"/>
                </a:solidFill>
              </a:rPr>
              <a:t>90 % </a:t>
            </a:r>
            <a:r>
              <a:rPr lang="ru-RU" sz="1600" dirty="0"/>
              <a:t>учеников.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45885" y="1384562"/>
            <a:ext cx="44987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Коллектив объединяет опытных и молодых педагогов, взаимодействие которых основано </a:t>
            </a:r>
            <a:r>
              <a:rPr lang="ru-RU" sz="1600" dirty="0">
                <a:solidFill>
                  <a:srgbClr val="C00000"/>
                </a:solidFill>
              </a:rPr>
              <a:t>на принципах наставничества</a:t>
            </a:r>
            <a:r>
              <a:rPr lang="ru-RU" sz="1600" dirty="0"/>
              <a:t>. Результатом профессионализма педагогов являются успехи обучающихся, среди которых - выпускники, награжденные федеральной золотой медалью «За успехи </a:t>
            </a:r>
            <a:br>
              <a:rPr lang="ru-RU" sz="1600" dirty="0"/>
            </a:br>
            <a:r>
              <a:rPr lang="ru-RU" sz="1600" dirty="0"/>
              <a:t>в учении» и региональной – «За успехи </a:t>
            </a:r>
            <a:br>
              <a:rPr lang="ru-RU" sz="1600" dirty="0"/>
            </a:br>
            <a:r>
              <a:rPr lang="ru-RU" sz="1600" dirty="0"/>
              <a:t>в обучении» (2022 год – 3 человека),</a:t>
            </a:r>
            <a:br>
              <a:rPr lang="ru-RU" sz="1600" dirty="0"/>
            </a:br>
            <a:r>
              <a:rPr lang="ru-RU" sz="1600" dirty="0"/>
              <a:t>-победители и призёры муниципальных и региональных конкурсов.</a:t>
            </a:r>
          </a:p>
        </p:txBody>
      </p:sp>
      <p:pic>
        <p:nvPicPr>
          <p:cNvPr id="1028" name="Picture 4" descr="D:\фото 2017-2018\20170906_102244.jpg"/>
          <p:cNvPicPr>
            <a:picLocks noChangeAspect="1" noChangeArrowheads="1"/>
          </p:cNvPicPr>
          <p:nvPr/>
        </p:nvPicPr>
        <p:blipFill>
          <a:blip r:embed="rId3" cstate="print"/>
          <a:srcRect t="20732"/>
          <a:stretch>
            <a:fillRect/>
          </a:stretch>
        </p:blipFill>
        <p:spPr bwMode="auto">
          <a:xfrm>
            <a:off x="9929005" y="5089586"/>
            <a:ext cx="2145100" cy="1275288"/>
          </a:xfrm>
          <a:prstGeom prst="rect">
            <a:avLst/>
          </a:prstGeom>
          <a:noFill/>
        </p:spPr>
      </p:pic>
      <p:pic>
        <p:nvPicPr>
          <p:cNvPr id="1029" name="Picture 5" descr="D:\фото 2017-2018\20170906_092433.jpg"/>
          <p:cNvPicPr>
            <a:picLocks noChangeAspect="1" noChangeArrowheads="1"/>
          </p:cNvPicPr>
          <p:nvPr/>
        </p:nvPicPr>
        <p:blipFill>
          <a:blip r:embed="rId4" cstate="print"/>
          <a:srcRect t="18742"/>
          <a:stretch>
            <a:fillRect/>
          </a:stretch>
        </p:blipFill>
        <p:spPr bwMode="auto">
          <a:xfrm>
            <a:off x="10712928" y="2091096"/>
            <a:ext cx="1361177" cy="1474751"/>
          </a:xfrm>
          <a:prstGeom prst="rect">
            <a:avLst/>
          </a:prstGeom>
          <a:noFill/>
        </p:spPr>
      </p:pic>
      <p:pic>
        <p:nvPicPr>
          <p:cNvPr id="1030" name="Picture 6" descr="D:\фотографии кадеты и др\IMG_6817.JPG"/>
          <p:cNvPicPr>
            <a:picLocks noChangeAspect="1" noChangeArrowheads="1"/>
          </p:cNvPicPr>
          <p:nvPr/>
        </p:nvPicPr>
        <p:blipFill>
          <a:blip r:embed="rId5" cstate="print"/>
          <a:srcRect l="21576" t="37993" r="14771"/>
          <a:stretch>
            <a:fillRect/>
          </a:stretch>
        </p:blipFill>
        <p:spPr bwMode="auto">
          <a:xfrm>
            <a:off x="10145357" y="3683479"/>
            <a:ext cx="1940251" cy="1260066"/>
          </a:xfrm>
          <a:prstGeom prst="rect">
            <a:avLst/>
          </a:prstGeom>
          <a:noFill/>
        </p:spPr>
      </p:pic>
      <p:pic>
        <p:nvPicPr>
          <p:cNvPr id="1032" name="Picture 8" descr="\\Server\обмен\методист\2015-2016\1 сентября Открытие школы\SDC10950.JPG"/>
          <p:cNvPicPr>
            <a:picLocks noChangeAspect="1" noChangeArrowheads="1"/>
          </p:cNvPicPr>
          <p:nvPr/>
        </p:nvPicPr>
        <p:blipFill>
          <a:blip r:embed="rId6" cstate="print"/>
          <a:srcRect l="9385" t="14286" r="32060" b="7641"/>
          <a:stretch>
            <a:fillRect/>
          </a:stretch>
        </p:blipFill>
        <p:spPr bwMode="auto">
          <a:xfrm>
            <a:off x="10118786" y="0"/>
            <a:ext cx="1958196" cy="1958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14" y="1686757"/>
            <a:ext cx="9721049" cy="414809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rgbClr val="FF0000"/>
                </a:solidFill>
              </a:rPr>
              <a:t>Оценка </a:t>
            </a:r>
            <a:r>
              <a:rPr lang="ru-RU" sz="2700" b="1" dirty="0" smtClean="0">
                <a:solidFill>
                  <a:srgbClr val="FF0000"/>
                </a:solidFill>
              </a:rPr>
              <a:t>проекта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5"/>
                </a:solidFill>
              </a:rPr>
              <a:t>качественный показатель: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– повышение уровня профессиональных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компетенций педагогов,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их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профессионального мастерства, направленность на активную профессиональную позицию;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- сознательная ориентация школьников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на качественное получение знаний, здоровый образ жизни на протяжении всей жизни, профессиональное самоопределение, постоянное самосовершенствование (самообучение, саморазвитие, самовоспитание).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5"/>
                </a:solidFill>
              </a:rPr>
              <a:t>количественный показатель: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участие в течение 2023-2024 учебного года педагогов (не менее 2) и школьников (5-6 человек) в различных конкурсах высокого уровня;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-  положительная динамика повышения качественной успеваемости обучающихся (5-10 % в каждом классе);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- отрицательная динамика пропусков уроков по болезни (на 5% -10%);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включенность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обучающихся 9-11 классов  в проектную деятельность – 100%,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- доля научно- исследовательских работ от общего объёма учебных проектов не менее 20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                            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215953821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6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29" y="6858000"/>
            <a:ext cx="10468410" cy="392655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РИСКИ И СПОСОБЫ ИХ МИНИМИЗАЦИИ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85708639"/>
              </p:ext>
            </p:extLst>
          </p:nvPr>
        </p:nvGraphicFramePr>
        <p:xfrm>
          <a:off x="0" y="-25879"/>
          <a:ext cx="972104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897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12" y="2094291"/>
            <a:ext cx="11930088" cy="47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29" y="6858000"/>
            <a:ext cx="10468410" cy="39265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РЕСУРСНОЕ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ОБЕСПЕЧЕНИЕ ПРОЕКТА: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</a:rPr>
              <a:t> кадровый потенциал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-материально-техническое обеспечение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-финансово-экономические условия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-информационно-коммуникационные условия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-психолого-педагогическое сопровождение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-сетевое взаимодействие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07804913"/>
              </p:ext>
            </p:extLst>
          </p:nvPr>
        </p:nvGraphicFramePr>
        <p:xfrm>
          <a:off x="0" y="-25879"/>
          <a:ext cx="972104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897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pic>
        <p:nvPicPr>
          <p:cNvPr id="4" name="Рисунок 3" descr="C:\Users\Администратор\Downloads\20221004_112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68" y="1872867"/>
            <a:ext cx="4851094" cy="366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\\Server\обмен\С.В.Халилова\готово\тренинг\IMG_20221019_111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002" y="3124394"/>
            <a:ext cx="5078776" cy="3733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6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33" y="3580298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«ДОРОЖНАЯ КАРТА» ПРОЕКТА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592276043"/>
              </p:ext>
            </p:extLst>
          </p:nvPr>
        </p:nvGraphicFramePr>
        <p:xfrm>
          <a:off x="0" y="-43132"/>
          <a:ext cx="972104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871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80301"/>
              </p:ext>
            </p:extLst>
          </p:nvPr>
        </p:nvGraphicFramePr>
        <p:xfrm>
          <a:off x="132272" y="1260702"/>
          <a:ext cx="11895826" cy="1071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5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4896929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2081841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6027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947235"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1.Знание. Качество и объективность. 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2.Воспитание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3. Творчество 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1. Продолжить работу по закупу лабораторного оборудования.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2. Обеспечение необходимой учебной и методической литературой детей с ОВЗ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Разработка бренда школы,</a:t>
                      </a:r>
                      <a:r>
                        <a:rPr lang="ru-RU" sz="1200" baseline="0" dirty="0" smtClean="0">
                          <a:latin typeface="+mj-lt"/>
                        </a:rPr>
                        <a:t> создание гимна (написание слов и музыки к нему)  </a:t>
                      </a:r>
                      <a:r>
                        <a:rPr lang="ru-RU" sz="1200" dirty="0" smtClean="0">
                          <a:latin typeface="+mj-lt"/>
                        </a:rPr>
                        <a:t>до 01.09.2023 г.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Продолжить работу по развитию сети взаимодействия с организациями культуры, искусства.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школы, специалист по закупкам.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школы. Специалист по закупкам. Библиотекарь.  Специалисты (педагог-психолог, педагог-логопед)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УВР, советник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воспитательной работе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УВР, советник по воспитательной работе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Сентябрь-октябрь </a:t>
                      </a:r>
                      <a:r>
                        <a:rPr lang="ru-RU" sz="1000" dirty="0"/>
                        <a:t>2023 г</a:t>
                      </a:r>
                      <a:r>
                        <a:rPr lang="ru-RU" sz="1000" dirty="0" smtClean="0"/>
                        <a:t>.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Сентябрь-октябрь 2023 г.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К 25 сентября 2023 г.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В течение года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b="0" dirty="0" smtClean="0"/>
                        <a:t>Наличие нового лабораторного оборудования</a:t>
                      </a:r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r>
                        <a:rPr lang="ru-RU" sz="1200" b="0" dirty="0" smtClean="0"/>
                        <a:t>Герб</a:t>
                      </a:r>
                      <a:r>
                        <a:rPr lang="ru-RU" sz="1200" b="0" baseline="0" dirty="0" smtClean="0"/>
                        <a:t> и гимн школы</a:t>
                      </a:r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r>
                        <a:rPr lang="ru-RU" sz="1200" b="0" dirty="0" smtClean="0"/>
                        <a:t>Два новых договора о сотрудничестве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)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803715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  <a:tr h="947235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+mj-lt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7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33" y="3580298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«ДОРОЖНАЯ КАРТА» ПРОЕКТА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592276043"/>
              </p:ext>
            </p:extLst>
          </p:nvPr>
        </p:nvGraphicFramePr>
        <p:xfrm>
          <a:off x="0" y="-43132"/>
          <a:ext cx="972104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871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49955"/>
              </p:ext>
            </p:extLst>
          </p:nvPr>
        </p:nvGraphicFramePr>
        <p:xfrm>
          <a:off x="132272" y="1260702"/>
          <a:ext cx="11895826" cy="760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5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4896929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2081841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6027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947235"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4. Здоровье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5. Учитель. Школьные команды.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6. Школьный климат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7. Образовательная среда. Создание условий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Разработка программы « Развитие физкультуры и спорта в МКОУ» </a:t>
                      </a:r>
                      <a:r>
                        <a:rPr lang="ru-RU" sz="1200" dirty="0" err="1" smtClean="0">
                          <a:latin typeface="+mj-lt"/>
                        </a:rPr>
                        <a:t>Луговская</a:t>
                      </a:r>
                      <a:r>
                        <a:rPr lang="ru-RU" sz="1200" dirty="0" smtClean="0">
                          <a:latin typeface="+mj-lt"/>
                        </a:rPr>
                        <a:t> СОШ»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Подготовка</a:t>
                      </a:r>
                      <a:r>
                        <a:rPr lang="ru-RU" sz="1200" baseline="0" dirty="0" smtClean="0"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</a:rPr>
                        <a:t>2 человек</a:t>
                      </a:r>
                      <a:r>
                        <a:rPr lang="ru-RU" sz="1200" baseline="0" dirty="0" smtClean="0">
                          <a:latin typeface="+mj-lt"/>
                        </a:rPr>
                        <a:t> (педагога и психолога) к </a:t>
                      </a:r>
                      <a:r>
                        <a:rPr lang="ru-RU" sz="1200" dirty="0" smtClean="0">
                          <a:latin typeface="+mj-lt"/>
                        </a:rPr>
                        <a:t>конкурсу</a:t>
                      </a:r>
                      <a:r>
                        <a:rPr lang="ru-RU" sz="1200" baseline="0" dirty="0" smtClean="0">
                          <a:latin typeface="+mj-lt"/>
                        </a:rPr>
                        <a:t> профессионального </a:t>
                      </a:r>
                      <a:r>
                        <a:rPr lang="ru-RU" sz="1200" dirty="0" smtClean="0">
                          <a:latin typeface="+mj-lt"/>
                        </a:rPr>
                        <a:t>мастерства.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Обеспечение дополнительного финансирования школы и приобретение необходимого оборудования  (Участие в </a:t>
                      </a:r>
                      <a:r>
                        <a:rPr lang="ru-RU" sz="1200" dirty="0" err="1" smtClean="0">
                          <a:latin typeface="+mj-lt"/>
                        </a:rPr>
                        <a:t>грантовых</a:t>
                      </a:r>
                      <a:r>
                        <a:rPr lang="ru-RU" sz="1200" baseline="0" dirty="0" smtClean="0"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</a:rPr>
                        <a:t> программах,</a:t>
                      </a:r>
                      <a:r>
                        <a:rPr lang="ru-RU" sz="1200" baseline="0" dirty="0" smtClean="0">
                          <a:latin typeface="+mj-lt"/>
                        </a:rPr>
                        <a:t> работа со спонсорами и меценатами)</a:t>
                      </a: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Использование</a:t>
                      </a:r>
                      <a:r>
                        <a:rPr lang="ru-RU" sz="1200" baseline="0" dirty="0" smtClean="0">
                          <a:latin typeface="+mj-lt"/>
                        </a:rPr>
                        <a:t> ФГИС « Моя школа»</a:t>
                      </a: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УВР, учителя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физкультуры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УВР, методист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Руководство школы и учителя, специалисты.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школы, электроник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К 25 сентября 2023 г.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Согласно</a:t>
                      </a:r>
                      <a:r>
                        <a:rPr lang="ru-RU" sz="1000" baseline="0" dirty="0" smtClean="0"/>
                        <a:t> плану </a:t>
                      </a:r>
                      <a:r>
                        <a:rPr lang="ru-RU" sz="1000" baseline="0" dirty="0" err="1" smtClean="0"/>
                        <a:t>Кондинского</a:t>
                      </a:r>
                      <a:r>
                        <a:rPr lang="ru-RU" sz="1000" baseline="0" dirty="0" smtClean="0"/>
                        <a:t> района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В</a:t>
                      </a:r>
                      <a:r>
                        <a:rPr lang="ru-RU" sz="1000" baseline="0" dirty="0" smtClean="0"/>
                        <a:t> течение года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Первое полугодие 2023-2024 учебного года</a:t>
                      </a: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100" dirty="0" smtClean="0"/>
                        <a:t>Программа по развитию физкультуры и спорта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Участие в конкурсе </a:t>
                      </a:r>
                      <a:r>
                        <a:rPr lang="ru-RU" sz="1100" dirty="0" err="1" smtClean="0"/>
                        <a:t>профмастерства</a:t>
                      </a:r>
                      <a:endParaRPr lang="ru-RU" sz="11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100" dirty="0" smtClean="0"/>
                        <a:t>Дооборудование комнаты психологической разгрузки ( в наличии светодиодные системы, сенсорные элементы)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b="0" dirty="0" smtClean="0"/>
                        <a:t>ФГИС «Моя школа используется»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803715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  <a:tr h="947235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+mj-lt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7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33" y="3580298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«ДОРОЖНАЯ КАРТА» ПРОЕКТА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0" y="-43132"/>
          <a:ext cx="972104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871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30130"/>
              </p:ext>
            </p:extLst>
          </p:nvPr>
        </p:nvGraphicFramePr>
        <p:xfrm>
          <a:off x="132272" y="1260702"/>
          <a:ext cx="1189582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5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4896929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2081841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6027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94723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 Профориентация</a:t>
                      </a:r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8.1</a:t>
                      </a:r>
                      <a:r>
                        <a:rPr lang="ru-RU" sz="1200" b="1" dirty="0" smtClean="0"/>
                        <a:t>. Повышение </a:t>
                      </a:r>
                      <a:r>
                        <a:rPr lang="ru-RU" sz="1200" b="1" dirty="0" err="1" smtClean="0"/>
                        <a:t>компетентций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педагогов </a:t>
                      </a:r>
                      <a:r>
                        <a:rPr lang="ru-RU" sz="1200" b="1" dirty="0"/>
                        <a:t>по профессиональному самоопределению обучающихся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Прохождение</a:t>
                      </a:r>
                      <a:r>
                        <a:rPr lang="ru-RU" sz="1200" baseline="0" dirty="0" smtClean="0">
                          <a:latin typeface="+mj-lt"/>
                        </a:rPr>
                        <a:t> педагогами  </a:t>
                      </a:r>
                      <a:r>
                        <a:rPr lang="ru-RU" sz="1200" baseline="0" dirty="0">
                          <a:latin typeface="+mj-lt"/>
                        </a:rPr>
                        <a:t>курсовой подготовки </a:t>
                      </a:r>
                      <a:r>
                        <a:rPr lang="ru-RU" sz="1200" baseline="0" dirty="0" smtClean="0">
                          <a:latin typeface="+mj-lt"/>
                        </a:rPr>
                        <a:t>по </a:t>
                      </a:r>
                      <a:r>
                        <a:rPr lang="ru-RU" sz="1200" baseline="0" dirty="0">
                          <a:latin typeface="+mj-lt"/>
                        </a:rPr>
                        <a:t>профориентации в школе, включение вопросов профориентации в план методической работы, 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зучение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спектра  региональных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профориентационных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сервисов и программ, аккредитованных на федеральном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уровне.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Внесение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дополнений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Программу «</a:t>
                      </a:r>
                      <a:r>
                        <a:rPr lang="ru-RU" sz="1200" i="1" dirty="0" err="1"/>
                        <a:t>Профориентационная</a:t>
                      </a:r>
                      <a:r>
                        <a:rPr lang="ru-RU" sz="1200" i="1" dirty="0"/>
                        <a:t> </a:t>
                      </a:r>
                      <a:r>
                        <a:rPr lang="ru-RU" sz="1200" i="1" dirty="0" smtClean="0"/>
                        <a:t>социализация» 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директора по УВР, методист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Сентябрь-октябрь </a:t>
                      </a:r>
                      <a:r>
                        <a:rPr lang="ru-RU" sz="1000" dirty="0"/>
                        <a:t>2023 г.</a:t>
                      </a: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Документы,</a:t>
                      </a:r>
                      <a:r>
                        <a:rPr lang="ru-RU" sz="1200" baseline="0" dirty="0"/>
                        <a:t> подтверждающие обучение педагогов; 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план </a:t>
                      </a:r>
                      <a:r>
                        <a:rPr lang="ru-RU" sz="1200" baseline="0" dirty="0"/>
                        <a:t>методической работы на 2023-2024 </a:t>
                      </a:r>
                      <a:r>
                        <a:rPr lang="ru-RU" sz="1200" baseline="0" dirty="0" err="1"/>
                        <a:t>уч.г</a:t>
                      </a:r>
                      <a:r>
                        <a:rPr lang="ru-RU" sz="1200" baseline="0" dirty="0"/>
                        <a:t>., </a:t>
                      </a:r>
                      <a:r>
                        <a:rPr lang="ru-RU" sz="1200" baseline="0" dirty="0" smtClean="0"/>
                        <a:t>обновленная программа по самоопределению учащихся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22988"/>
                  </a:ext>
                </a:extLst>
              </a:tr>
              <a:tr h="80371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8. 2</a:t>
                      </a:r>
                      <a:r>
                        <a:rPr lang="ru-RU" sz="1200" b="1" dirty="0" smtClean="0"/>
                        <a:t>. Профессиональная </a:t>
                      </a:r>
                      <a:r>
                        <a:rPr lang="ru-RU" sz="1200" b="1" dirty="0"/>
                        <a:t>диагностика обучающихся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Проведение </a:t>
                      </a:r>
                      <a:r>
                        <a:rPr lang="ru-RU" sz="1200" baseline="0" dirty="0">
                          <a:latin typeface="+mj-lt"/>
                        </a:rPr>
                        <a:t> анкетирования, </a:t>
                      </a:r>
                      <a:r>
                        <a:rPr lang="ru-RU" sz="1200" baseline="0" dirty="0" smtClean="0">
                          <a:latin typeface="+mj-lt"/>
                        </a:rPr>
                        <a:t>диагностик </a:t>
                      </a:r>
                      <a:r>
                        <a:rPr lang="ru-RU" sz="1200" baseline="0" dirty="0">
                          <a:latin typeface="+mj-lt"/>
                        </a:rPr>
                        <a:t>по </a:t>
                      </a:r>
                      <a:r>
                        <a:rPr lang="ru-RU" sz="1200" baseline="0" dirty="0" err="1">
                          <a:latin typeface="+mj-lt"/>
                        </a:rPr>
                        <a:t>самоопредлению</a:t>
                      </a:r>
                      <a:r>
                        <a:rPr lang="ru-RU" sz="1200" baseline="0" dirty="0">
                          <a:latin typeface="+mj-lt"/>
                        </a:rPr>
                        <a:t> обучающихся и выявлению у них потребностей, интересов, </a:t>
                      </a:r>
                      <a:r>
                        <a:rPr lang="ru-RU" sz="1200" baseline="0" dirty="0" smtClean="0">
                          <a:latin typeface="+mj-lt"/>
                        </a:rPr>
                        <a:t>склонностей.</a:t>
                      </a:r>
                    </a:p>
                    <a:p>
                      <a:r>
                        <a:rPr lang="ru-RU" sz="1200" baseline="0" dirty="0" smtClean="0">
                          <a:latin typeface="+mj-lt"/>
                        </a:rPr>
                        <a:t>Организация  </a:t>
                      </a:r>
                      <a:r>
                        <a:rPr lang="ru-RU" sz="1200" baseline="0" dirty="0" err="1">
                          <a:latin typeface="+mj-lt"/>
                        </a:rPr>
                        <a:t>онлайн-диагностики</a:t>
                      </a:r>
                      <a:r>
                        <a:rPr lang="ru-RU" sz="1200" baseline="0" dirty="0">
                          <a:latin typeface="+mj-lt"/>
                        </a:rPr>
                        <a:t> с последующим проведением групповой </a:t>
                      </a:r>
                      <a:r>
                        <a:rPr lang="ru-RU" sz="1200" baseline="0" dirty="0" smtClean="0">
                          <a:latin typeface="+mj-lt"/>
                        </a:rPr>
                        <a:t>консультации.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Педагог-психолог,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классные руководители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Ноябрь 2023 г.</a:t>
                      </a: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Индивидуальные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карты профессиональной направленности школьников, траектории  повышения уровня самоопределения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70783"/>
                  </a:ext>
                </a:extLst>
              </a:tr>
              <a:tr h="94723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8.3</a:t>
                      </a:r>
                      <a:r>
                        <a:rPr lang="ru-RU" sz="1200" b="1" dirty="0" smtClean="0"/>
                        <a:t>. Профессиональное </a:t>
                      </a:r>
                      <a:r>
                        <a:rPr lang="ru-RU" sz="1200" b="1" dirty="0"/>
                        <a:t>просвещение  обучающихся и родителей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Родительские уроки по профориентации, Дни профессий , ознакомление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с профессиональными стандартами, справочниками для поступающих, потребностями рынка труда </a:t>
                      </a:r>
                      <a:r>
                        <a:rPr lang="ru-RU" sz="1200" b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ХМАО-Югры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, с требованиями профессий к индивидуально-психологическим особенностям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личности.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рамках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проекта «Билет в будущее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»: участие в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онлайн-тренажёре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«Примерочная профессий»,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знакомство с материалами таких разделов, как 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«Статьи для родителей», «Профессии будущего», «Семейные тесты»</a:t>
                      </a:r>
                      <a:endParaRPr lang="ru-RU" sz="1200" b="0" dirty="0">
                        <a:latin typeface="+mj-lt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УВР,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руководители,  учителя-предметники,  ответственный за 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профориентационную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работу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2023-2026 гг.</a:t>
                      </a: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Банк информационных материалов (буклеты,  плакаты, стенды); оформление кабинета по профориентации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7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0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33" y="3580298"/>
            <a:ext cx="85966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«ДОРОЖНАЯ КАРТА»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592276043"/>
              </p:ext>
            </p:extLst>
          </p:nvPr>
        </p:nvGraphicFramePr>
        <p:xfrm>
          <a:off x="0" y="-43132"/>
          <a:ext cx="972104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871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18718B-A35A-4C6F-88BE-46882015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47695"/>
              </p:ext>
            </p:extLst>
          </p:nvPr>
        </p:nvGraphicFramePr>
        <p:xfrm>
          <a:off x="132272" y="1260702"/>
          <a:ext cx="1189582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5">
                  <a:extLst>
                    <a:ext uri="{9D8B030D-6E8A-4147-A177-3AD203B41FA5}">
                      <a16:colId xmlns:a16="http://schemas.microsoft.com/office/drawing/2014/main" val="3308088132"/>
                    </a:ext>
                  </a:extLst>
                </a:gridCol>
                <a:gridCol w="4896929">
                  <a:extLst>
                    <a:ext uri="{9D8B030D-6E8A-4147-A177-3AD203B41FA5}">
                      <a16:colId xmlns:a16="http://schemas.microsoft.com/office/drawing/2014/main" val="3798225149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1420159945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4203183778"/>
                    </a:ext>
                  </a:extLst>
                </a:gridCol>
                <a:gridCol w="2081841">
                  <a:extLst>
                    <a:ext uri="{9D8B030D-6E8A-4147-A177-3AD203B41FA5}">
                      <a16:colId xmlns:a16="http://schemas.microsoft.com/office/drawing/2014/main" val="2268203768"/>
                    </a:ext>
                  </a:extLst>
                </a:gridCol>
              </a:tblGrid>
              <a:tr h="6027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60585"/>
                  </a:ext>
                </a:extLst>
              </a:tr>
              <a:tr h="1090756">
                <a:tc>
                  <a:txBody>
                    <a:bodyPr/>
                    <a:lstStyle/>
                    <a:p>
                      <a:endParaRPr lang="ru-RU" sz="1400" b="1" dirty="0" smtClean="0">
                        <a:latin typeface="Trebuchet MS" pitchFamily="34" charset="0"/>
                      </a:endParaRPr>
                    </a:p>
                    <a:p>
                      <a:r>
                        <a:rPr lang="ru-RU" sz="1400" b="1" dirty="0" smtClean="0">
                          <a:latin typeface="Trebuchet MS" pitchFamily="34" charset="0"/>
                        </a:rPr>
                        <a:t>8.4 Профессиональная</a:t>
                      </a:r>
                      <a:r>
                        <a:rPr lang="ru-RU" sz="1400" b="1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ru-RU" sz="1400" b="1" baseline="0" dirty="0">
                          <a:latin typeface="Trebuchet MS" pitchFamily="34" charset="0"/>
                        </a:rPr>
                        <a:t>адаптация</a:t>
                      </a:r>
                      <a:endParaRPr lang="ru-RU" sz="1400" b="1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Профориентационные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смены в лагере с дневным пребыванием детей в период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каникул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, конкурсы профессионального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мастерства, участие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 детей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профильных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техноотрядах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реализация проекта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«Билет в будущее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»,включение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в план внеурочной деятельности 9 класса курса «Твоя профессиональная карьера», создание педагогической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группы,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роведение Дней дублёра в школе,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профессиональные пробы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rebuchet MS" pitchFamily="34" charset="0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sz="1200" dirty="0">
                          <a:latin typeface="Trebuchet MS" pitchFamily="34" charset="0"/>
                          <a:cs typeface="Times New Roman" pitchFamily="18" charset="0"/>
                        </a:rPr>
                        <a:t>директора по УВР, </a:t>
                      </a:r>
                      <a:r>
                        <a:rPr lang="ru-RU" sz="1200" baseline="0" dirty="0">
                          <a:latin typeface="Trebuchet MS" pitchFamily="34" charset="0"/>
                          <a:cs typeface="Times New Roman" pitchFamily="18" charset="0"/>
                        </a:rPr>
                        <a:t>классные руководители,  учителя-предметники,  ответственный за </a:t>
                      </a:r>
                      <a:r>
                        <a:rPr lang="ru-RU" sz="1200" baseline="0" dirty="0" err="1">
                          <a:latin typeface="Trebuchet MS" pitchFamily="34" charset="0"/>
                          <a:cs typeface="Times New Roman" pitchFamily="18" charset="0"/>
                        </a:rPr>
                        <a:t>профориентационную</a:t>
                      </a:r>
                      <a:r>
                        <a:rPr lang="ru-RU" sz="1200" baseline="0" dirty="0">
                          <a:latin typeface="Trebuchet MS" pitchFamily="34" charset="0"/>
                          <a:cs typeface="Times New Roman" pitchFamily="18" charset="0"/>
                        </a:rPr>
                        <a:t> работу, педагог-психолог</a:t>
                      </a:r>
                      <a:endParaRPr lang="ru-RU" sz="1200" dirty="0">
                        <a:latin typeface="Trebuchet MS" pitchFamily="34" charset="0"/>
                      </a:endParaRPr>
                    </a:p>
                    <a:p>
                      <a:endParaRPr lang="ru-RU" sz="1200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2023-2026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гг.</a:t>
                      </a:r>
                    </a:p>
                    <a:p>
                      <a:endParaRPr lang="ru-RU" sz="10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rebuchet MS" pitchFamily="34" charset="0"/>
                      </a:endParaRPr>
                    </a:p>
                    <a:p>
                      <a:r>
                        <a:rPr lang="ru-RU" sz="1400" dirty="0" err="1" smtClean="0">
                          <a:latin typeface="Trebuchet MS" pitchFamily="34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ru-RU" sz="1400" dirty="0">
                          <a:latin typeface="Trebuchet MS" pitchFamily="34" charset="0"/>
                        </a:rPr>
                        <a:t>обучающихся  по профессиональному самоопределению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81068"/>
                  </a:ext>
                </a:extLst>
              </a:tr>
              <a:tr h="12055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rebuchet MS" pitchFamily="34" charset="0"/>
                        </a:rPr>
                        <a:t>8.5 Сетевое </a:t>
                      </a:r>
                      <a:r>
                        <a:rPr lang="ru-RU" sz="1400" b="1" dirty="0">
                          <a:latin typeface="Trebuchet MS" pitchFamily="34" charset="0"/>
                        </a:rPr>
                        <a:t>взаимодействие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rebuchet MS" pitchFamily="34" charset="0"/>
                          <a:ea typeface="Calibri"/>
                        </a:rPr>
                        <a:t>Организация </a:t>
                      </a:r>
                      <a:r>
                        <a:rPr lang="ru-RU" sz="1400" dirty="0" err="1" smtClean="0">
                          <a:latin typeface="Trebuchet MS" pitchFamily="34" charset="0"/>
                          <a:ea typeface="Calibri"/>
                        </a:rPr>
                        <a:t>профобучения</a:t>
                      </a:r>
                      <a:r>
                        <a:rPr lang="ru-RU" sz="1400" dirty="0" smtClean="0">
                          <a:latin typeface="Trebuchet MS" pitchFamily="34" charset="0"/>
                          <a:ea typeface="Calibri"/>
                        </a:rPr>
                        <a:t> </a:t>
                      </a:r>
                      <a:r>
                        <a:rPr lang="ru-RU" sz="1400" dirty="0">
                          <a:latin typeface="Trebuchet MS" pitchFamily="34" charset="0"/>
                          <a:ea typeface="Calibri"/>
                        </a:rPr>
                        <a:t>девятиклассников на базе колледжей (в </a:t>
                      </a:r>
                      <a:r>
                        <a:rPr lang="ru-RU" sz="1400" dirty="0" err="1">
                          <a:latin typeface="Trebuchet MS" pitchFamily="34" charset="0"/>
                          <a:ea typeface="Calibri"/>
                        </a:rPr>
                        <a:t>онлайн-формате</a:t>
                      </a:r>
                      <a:r>
                        <a:rPr lang="ru-RU" sz="1400" dirty="0">
                          <a:latin typeface="Trebuchet MS" pitchFamily="34" charset="0"/>
                          <a:ea typeface="Calibri"/>
                        </a:rPr>
                        <a:t>),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заключение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соглашений с партнерами – предприятиями (организациями), представляющими площадку для реализации мероприятий по профориентации обучающихся, участие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школьников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мультимедийных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 выставках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Лаборатория будущего» в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онлайн-режиме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rebuchet MS" pitchFamily="34" charset="0"/>
                      </a:endParaRPr>
                    </a:p>
                    <a:p>
                      <a:endParaRPr lang="ru-RU" sz="14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rebuchet MS" pitchFamily="34" charset="0"/>
                          <a:cs typeface="Times New Roman" pitchFamily="18" charset="0"/>
                        </a:rPr>
                        <a:t>Заместитель директора по УВР, </a:t>
                      </a:r>
                      <a:r>
                        <a:rPr lang="ru-RU" sz="1200" baseline="0" dirty="0">
                          <a:latin typeface="Trebuchet MS" pitchFamily="34" charset="0"/>
                          <a:cs typeface="Times New Roman" pitchFamily="18" charset="0"/>
                        </a:rPr>
                        <a:t>классные руководители, </a:t>
                      </a:r>
                      <a:r>
                        <a:rPr lang="ru-RU" sz="1200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педагог, ответственный </a:t>
                      </a:r>
                      <a:r>
                        <a:rPr lang="ru-RU" sz="1200" baseline="0" dirty="0">
                          <a:latin typeface="Trebuchet MS" pitchFamily="34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200" baseline="0" dirty="0" smtClean="0">
                          <a:latin typeface="Trebuchet MS" pitchFamily="34" charset="0"/>
                          <a:cs typeface="Times New Roman" pitchFamily="18" charset="0"/>
                        </a:rPr>
                        <a:t>профориентацию в школе</a:t>
                      </a:r>
                      <a:endParaRPr lang="ru-RU" sz="1200" dirty="0"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2023-2026 гг.</a:t>
                      </a:r>
                    </a:p>
                    <a:p>
                      <a:endParaRPr lang="ru-RU" sz="1000" dirty="0">
                        <a:latin typeface="Trebuchet MS" pitchFamily="34" charset="0"/>
                      </a:endParaRPr>
                    </a:p>
                  </a:txBody>
                  <a:tcPr>
                    <a:solidFill>
                      <a:srgbClr val="E8F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rebuchet MS" pitchFamily="34" charset="0"/>
                        </a:rPr>
                        <a:t>Договоры, соглашения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03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80" y="2625696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УПРАВЛЕНЧЕСКОЕ СОПРОВОЖДЕНИЕ ПРОЕКТА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ИНФОРМИРОВАНИЕ СООБЩЕСТВА О ПРОЕКТЕ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771703426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7332" y="3854033"/>
            <a:ext cx="3243637" cy="200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/>
              <a:t>Сайт школы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Социальные сети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Родительские собрания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Управляющий совет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Публичный доклад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962" y="2688116"/>
            <a:ext cx="2533879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Планирование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Организация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Мотивация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Руководство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Координация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Контроль</a:t>
            </a:r>
            <a:endParaRPr lang="ru-RU" sz="2000" dirty="0"/>
          </a:p>
        </p:txBody>
      </p:sp>
      <p:pic>
        <p:nvPicPr>
          <p:cNvPr id="8" name="Picture 2" descr="\\Server\обмен\С.В.Халилова\готово\тренинг\IMG_20221019_105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628" y="2134887"/>
            <a:ext cx="5067758" cy="3626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8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5" y="1154098"/>
            <a:ext cx="8596667" cy="5859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СПИСОК ЗНАЧИМЫХ ПРОДУКТОВ ПРОЕКТА</a:t>
            </a: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979629191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9320" y="1816838"/>
            <a:ext cx="11280716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ru-RU" sz="2000" dirty="0" smtClean="0"/>
              <a:t>Наличие кабинета профориентации, оснащение кабинетов: психологической разгрузки, химии, физики, биологии современным оборудованием.</a:t>
            </a:r>
            <a:endParaRPr lang="ru-RU" sz="2000" dirty="0" smtClean="0"/>
          </a:p>
          <a:p>
            <a:pPr lvl="1" algn="just">
              <a:buFont typeface="Wingdings" pitchFamily="2" charset="2"/>
              <a:buChar char="§"/>
            </a:pPr>
            <a:r>
              <a:rPr lang="ru-RU" sz="2000" dirty="0" smtClean="0"/>
              <a:t>Пакет нормативно-правовых </a:t>
            </a:r>
            <a:r>
              <a:rPr lang="ru-RU" sz="2000" dirty="0" smtClean="0"/>
              <a:t>документов, банк информационных материалов.</a:t>
            </a:r>
            <a:endParaRPr lang="ru-RU" sz="2000" dirty="0" smtClean="0"/>
          </a:p>
          <a:p>
            <a:pPr lvl="1" algn="just">
              <a:buFont typeface="Wingdings" pitchFamily="2" charset="2"/>
              <a:buChar char="§"/>
            </a:pPr>
            <a:r>
              <a:rPr lang="ru-RU" sz="2000" dirty="0" smtClean="0"/>
              <a:t>Портфолио </a:t>
            </a:r>
            <a:r>
              <a:rPr lang="ru-RU" sz="2000" dirty="0" smtClean="0"/>
              <a:t>обучающихся  по профессиональному </a:t>
            </a:r>
            <a:r>
              <a:rPr lang="ru-RU" sz="2000" dirty="0"/>
              <a:t>самоопределению </a:t>
            </a:r>
            <a:r>
              <a:rPr lang="ru-RU" sz="2000" dirty="0" smtClean="0"/>
              <a:t>(индивидуальные </a:t>
            </a:r>
            <a:r>
              <a:rPr lang="ru-RU" sz="2000" dirty="0"/>
              <a:t>карты профессиональной направленности школьников»,  траектории  повышения уровня </a:t>
            </a:r>
            <a:r>
              <a:rPr lang="ru-RU" sz="2000" dirty="0" smtClean="0"/>
              <a:t>самоопределения). </a:t>
            </a:r>
            <a:endParaRPr lang="ru-RU" sz="2000" dirty="0" smtClean="0"/>
          </a:p>
          <a:p>
            <a:pPr lvl="1" algn="just">
              <a:buFont typeface="Wingdings" pitchFamily="2" charset="2"/>
              <a:buChar char="§"/>
            </a:pPr>
            <a:r>
              <a:rPr lang="ru-RU" sz="2000" dirty="0" smtClean="0"/>
              <a:t>Программы: 1) Развитие физкультуры и спорта в МКОУ </a:t>
            </a:r>
            <a:r>
              <a:rPr lang="ru-RU" sz="2000" dirty="0" err="1" smtClean="0"/>
              <a:t>Луговская</a:t>
            </a:r>
            <a:r>
              <a:rPr lang="ru-RU" sz="2000" dirty="0" smtClean="0"/>
              <a:t> СОШ,  2) 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Профориентационная</a:t>
            </a:r>
            <a:r>
              <a:rPr lang="ru-RU" sz="2000" i="1" dirty="0" smtClean="0"/>
              <a:t> </a:t>
            </a:r>
            <a:r>
              <a:rPr lang="ru-RU" sz="2000" i="1" dirty="0" smtClean="0"/>
              <a:t>социализация школьников». </a:t>
            </a:r>
            <a:endParaRPr lang="ru-RU" sz="2000" i="1" dirty="0" smtClean="0"/>
          </a:p>
          <a:p>
            <a:pPr lvl="1" algn="just">
              <a:buFont typeface="Wingdings" pitchFamily="2" charset="2"/>
              <a:buChar char="§"/>
            </a:pPr>
            <a:r>
              <a:rPr lang="ru-RU" sz="2000" i="1" dirty="0"/>
              <a:t> </a:t>
            </a:r>
            <a:r>
              <a:rPr lang="ru-RU" sz="2000" i="1" dirty="0" smtClean="0"/>
              <a:t>2 педагога и 5 школьников – участники всероссийских конкурсов.</a:t>
            </a:r>
          </a:p>
          <a:p>
            <a:pPr lvl="1" algn="just">
              <a:buFont typeface="Wingdings" pitchFamily="2" charset="2"/>
              <a:buChar char="§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8236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979629191"/>
              </p:ext>
            </p:extLst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8920" y="3146874"/>
            <a:ext cx="951172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just"/>
            <a:r>
              <a:rPr lang="ru-RU" sz="2000" dirty="0" smtClean="0"/>
              <a:t>  </a:t>
            </a:r>
            <a:r>
              <a:rPr lang="ru-RU" sz="4800" dirty="0" smtClean="0">
                <a:solidFill>
                  <a:schemeClr val="accent5"/>
                </a:solidFill>
              </a:rPr>
              <a:t>СПАСИБО ЗА ВНИМАНИЕ!</a:t>
            </a:r>
            <a:endParaRPr lang="ru-RU" sz="4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94" y="2391695"/>
            <a:ext cx="11730151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 общеобразовательной организации для определения стартового уровня реализации Проекта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/>
                </a:solidFill>
              </a:rPr>
              <a:t>Общее количество баллов </a:t>
            </a:r>
            <a:r>
              <a:rPr lang="ru-RU" sz="2700" b="1" dirty="0" smtClean="0">
                <a:solidFill>
                  <a:schemeClr val="accent4"/>
                </a:solidFill>
              </a:rPr>
              <a:t>(осенью 2022 года) - </a:t>
            </a:r>
            <a:r>
              <a:rPr lang="ru-RU" sz="2700" b="1" dirty="0" smtClean="0">
                <a:solidFill>
                  <a:schemeClr val="accent4"/>
                </a:solidFill>
              </a:rPr>
              <a:t>94  (средний уровень)</a:t>
            </a:r>
            <a:r>
              <a:rPr lang="ru-RU" sz="2700" b="1" dirty="0">
                <a:solidFill>
                  <a:schemeClr val="accent4"/>
                </a:solidFill>
              </a:rPr>
              <a:t/>
            </a:r>
            <a:br>
              <a:rPr lang="ru-RU" sz="2700" b="1" dirty="0">
                <a:solidFill>
                  <a:schemeClr val="accent4"/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30778548"/>
              </p:ext>
            </p:extLst>
          </p:nvPr>
        </p:nvGraphicFramePr>
        <p:xfrm>
          <a:off x="0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987" t="30268" r="23511" b="26883"/>
          <a:stretch>
            <a:fillRect/>
          </a:stretch>
        </p:blipFill>
        <p:spPr bwMode="auto">
          <a:xfrm>
            <a:off x="138546" y="2675064"/>
            <a:ext cx="10769600" cy="390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9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94" y="1876790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КЛЮЧЕВАЯ ПРОБЛЕМА ПРОЕКТА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2952" y="2377907"/>
            <a:ext cx="885731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Недостаточное соответствие деятельности МКОУ </a:t>
            </a:r>
            <a:r>
              <a:rPr lang="ru-RU" sz="3200" b="1" dirty="0" err="1" smtClean="0"/>
              <a:t>Луговская</a:t>
            </a:r>
            <a:r>
              <a:rPr lang="ru-RU" sz="3200" b="1" dirty="0" smtClean="0"/>
              <a:t> СОШ (согласно самодиагностике) некоторым показателям проекта «Школа </a:t>
            </a:r>
            <a:r>
              <a:rPr lang="ru-RU" sz="3200" b="1" dirty="0" err="1" smtClean="0"/>
              <a:t>Минпросвещения</a:t>
            </a:r>
            <a:r>
              <a:rPr lang="ru-RU" sz="3200" b="1" dirty="0" smtClean="0"/>
              <a:t> России»</a:t>
            </a:r>
          </a:p>
          <a:p>
            <a:endParaRPr lang="ru-RU" sz="3200" b="1" dirty="0"/>
          </a:p>
          <a:p>
            <a:r>
              <a:rPr lang="ru-RU" sz="3200" b="1" dirty="0" smtClean="0"/>
              <a:t>(осенью 2022 года набрано </a:t>
            </a:r>
            <a:r>
              <a:rPr lang="ru-RU" sz="3200" b="1" dirty="0" smtClean="0">
                <a:solidFill>
                  <a:schemeClr val="accent5"/>
                </a:solidFill>
              </a:rPr>
              <a:t>94 балла- средний уровень</a:t>
            </a:r>
            <a:r>
              <a:rPr lang="ru-RU" sz="3200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C:\Users\ЗАМ УВР\Desktop\pro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4506" y="1608462"/>
            <a:ext cx="2717494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0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77" y="1119090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4"/>
                </a:solidFill>
              </a:rPr>
              <a:t/>
            </a:r>
            <a:br>
              <a:rPr lang="ru-RU" sz="2700" b="1" dirty="0">
                <a:solidFill>
                  <a:schemeClr val="accent4"/>
                </a:solidFill>
              </a:rPr>
            </a:br>
            <a:r>
              <a:rPr lang="ru-RU" sz="2700" b="1" dirty="0">
                <a:solidFill>
                  <a:schemeClr val="accent4"/>
                </a:solidFill>
              </a:rPr>
              <a:t> ЦЕЛЬ ПРОЕКТА: </a:t>
            </a:r>
            <a:r>
              <a:rPr lang="ru-RU" dirty="0">
                <a:solidFill>
                  <a:schemeClr val="accent4"/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40723847"/>
              </p:ext>
            </p:extLst>
          </p:nvPr>
        </p:nvGraphicFramePr>
        <p:xfrm>
          <a:off x="145177" y="-242090"/>
          <a:ext cx="11945224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17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4642659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36239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3345" y="1119090"/>
            <a:ext cx="78337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ФОРМИРОВАНИЕ ЭФФЕКТИВНОЙ СИСТЕМЫ ДЕЯТЕЛЬНОСТИ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МКОУ ЛУГОВСКАЯ СОШ ДЛЯ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 ПОВЫШЕНИЯ УРОВНЯ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СООТВЕТСТВИЯ ПОКАЗАТЕЛЯМ  ПРОЕКТА «ШКОЛА МИНПРОСВЕЩЕНИЯ РОССИИ И ДЛЯ ПОСЛЕДУЮЩЕЙ РАЗРАБОТКИ «ПРОГРАММЫ РАЗВИТИЯ ШКОЛЫ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» В СВЕТЕ НОВЫХ ЦЕЛЕЙ И ЗАДАЧ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 txBox="1">
            <a:spLocks/>
          </p:cNvSpPr>
          <p:nvPr/>
        </p:nvSpPr>
        <p:spPr>
          <a:xfrm>
            <a:off x="0" y="2479189"/>
            <a:ext cx="8596667" cy="7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634" y="2304055"/>
            <a:ext cx="8978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ЗАДАЧИ ПРОЕКТА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177" y="2823882"/>
            <a:ext cx="1158500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>
                <a:solidFill>
                  <a:schemeClr val="accent4"/>
                </a:solidFill>
                <a:latin typeface="Trebuchet M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rebuchet MS"/>
              </a:rPr>
              <a:t>Аудит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уровня подготовленности </a:t>
            </a:r>
            <a:r>
              <a:rPr lang="ru-RU" sz="1600" dirty="0">
                <a:solidFill>
                  <a:prstClr val="black"/>
                </a:solidFill>
              </a:rPr>
              <a:t>педагогов по вопросам обучения, воспитания и развития обучающихся согласно современным требованиям </a:t>
            </a:r>
            <a:r>
              <a:rPr lang="ru-RU" sz="1600" dirty="0" smtClean="0">
                <a:solidFill>
                  <a:prstClr val="black"/>
                </a:solidFill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Trebuchet MS"/>
              </a:rPr>
              <a:t>о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рганизация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 соответствующей работы по повышению их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психолого-педагогической компетентности.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rebuchet MS"/>
              </a:rPr>
              <a:t>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крупулезное изучение всех показателей в рамках проекта «Школа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Минпросвещения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 России», определение (уточнение)  причин несоответствия деятельности школы по некоторым из них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 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определение путей (инструментов) их устранения,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 прогнозирование возможных рисков и средств их предупреждения.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Trebuchet MS"/>
              </a:rPr>
              <a:t>Формирование системы деятельности школы согласно обозначенным векторам (и показателям) проекта и ее реализация для повышения уровня соответствия (от среднего к высокому) требованиям в рамках </a:t>
            </a:r>
            <a:r>
              <a:rPr lang="ru-RU" sz="1600" dirty="0" smtClean="0">
                <a:solidFill>
                  <a:prstClr val="black"/>
                </a:solidFill>
              </a:rPr>
              <a:t>проекта  </a:t>
            </a:r>
            <a:r>
              <a:rPr lang="ru-RU" sz="1600" dirty="0">
                <a:solidFill>
                  <a:prstClr val="black"/>
                </a:solidFill>
              </a:rPr>
              <a:t>«Школа </a:t>
            </a:r>
            <a:r>
              <a:rPr lang="ru-RU" sz="1600" dirty="0" err="1">
                <a:solidFill>
                  <a:prstClr val="black"/>
                </a:solidFill>
              </a:rPr>
              <a:t>Минпросвещения</a:t>
            </a:r>
            <a:r>
              <a:rPr lang="ru-RU" sz="1600" dirty="0">
                <a:solidFill>
                  <a:prstClr val="black"/>
                </a:solidFill>
              </a:rPr>
              <a:t> России</a:t>
            </a:r>
            <a:r>
              <a:rPr lang="ru-RU" sz="1600" dirty="0" smtClean="0">
                <a:solidFill>
                  <a:prstClr val="black"/>
                </a:solidFill>
              </a:rPr>
              <a:t>» и для последующей разработки «Программы развития школы»</a:t>
            </a:r>
            <a:endParaRPr lang="ru-RU" sz="1600" dirty="0">
              <a:solidFill>
                <a:prstClr val="black"/>
              </a:solidFill>
              <a:latin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4093" y="3388224"/>
            <a:ext cx="1065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47" y="1672192"/>
            <a:ext cx="8596667" cy="109195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ЦЕЛЕВЫЕ ГРУППЫ ПРОЕКТА, БЛАГОПОЛУЧАТЕЛИ, ПАРТНЕРЫ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0" y="0"/>
          <a:ext cx="972104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522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778206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273632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04327B-2404-4E84-B78D-C44A21598B1E}"/>
              </a:ext>
            </a:extLst>
          </p:cNvPr>
          <p:cNvSpPr/>
          <p:nvPr/>
        </p:nvSpPr>
        <p:spPr>
          <a:xfrm>
            <a:off x="207571" y="2744221"/>
            <a:ext cx="114152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Благополучатели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обучающиеся  школы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родители обучающихся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Партнеры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родители обучающихся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организации ХМАО-Югры,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УрФО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предприятия и учреждения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поселка Луговой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Кондинского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района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96218899"/>
              </p:ext>
            </p:extLst>
          </p:nvPr>
        </p:nvGraphicFramePr>
        <p:xfrm>
          <a:off x="0" y="0"/>
          <a:ext cx="12102330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73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4514885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755711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077790"/>
              </p:ext>
            </p:extLst>
          </p:nvPr>
        </p:nvGraphicFramePr>
        <p:xfrm>
          <a:off x="4904510" y="1124328"/>
          <a:ext cx="7197820" cy="573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Лист" r:id="rId4" imgW="6659809" imgH="5189314" progId="Excel.Sheet.12">
                  <p:embed/>
                </p:oleObj>
              </mc:Choice>
              <mc:Fallback>
                <p:oleObj name="Лист" r:id="rId4" imgW="6659809" imgH="51893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4510" y="1124328"/>
                        <a:ext cx="7197820" cy="573367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2432" y="2849364"/>
            <a:ext cx="4772078" cy="4031873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</a:rPr>
              <a:t>Вектор 1: </a:t>
            </a:r>
            <a:r>
              <a:rPr lang="ru-RU" sz="1400" b="1" dirty="0" smtClean="0">
                <a:solidFill>
                  <a:schemeClr val="accent4"/>
                </a:solidFill>
              </a:rPr>
              <a:t>Знание, качество, объективность (реализация показателей не представляет трудностей для школы</a:t>
            </a:r>
            <a:r>
              <a:rPr lang="ru-RU" sz="1400" b="1" dirty="0" smtClean="0">
                <a:solidFill>
                  <a:schemeClr val="accent4"/>
                </a:solidFill>
              </a:rPr>
              <a:t>)</a:t>
            </a:r>
          </a:p>
          <a:p>
            <a:pPr algn="ctr"/>
            <a:endParaRPr lang="ru-RU" sz="1400" b="1" dirty="0" smtClean="0">
              <a:solidFill>
                <a:schemeClr val="accent4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Рекомендовано</a:t>
            </a:r>
            <a:r>
              <a:rPr lang="ru-RU" sz="1400" dirty="0" smtClean="0">
                <a:solidFill>
                  <a:srgbClr val="FF0000"/>
                </a:solidFill>
              </a:rPr>
              <a:t> к реализации: </a:t>
            </a:r>
          </a:p>
          <a:p>
            <a:r>
              <a:rPr lang="ru-RU" sz="1400" dirty="0" smtClean="0"/>
              <a:t>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7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, 8, 15, 16,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17,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18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Не </a:t>
            </a:r>
            <a:r>
              <a:rPr lang="ru-RU" sz="1400" b="1" dirty="0">
                <a:solidFill>
                  <a:srgbClr val="FF0000"/>
                </a:solidFill>
              </a:rPr>
              <a:t>актуально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(реализовано) на </a:t>
            </a:r>
            <a:r>
              <a:rPr lang="ru-RU" sz="1400" dirty="0">
                <a:solidFill>
                  <a:srgbClr val="FF0000"/>
                </a:solidFill>
              </a:rPr>
              <a:t>данный </a:t>
            </a:r>
            <a:r>
              <a:rPr lang="ru-RU" sz="1400" dirty="0" smtClean="0">
                <a:solidFill>
                  <a:srgbClr val="FF0000"/>
                </a:solidFill>
              </a:rPr>
              <a:t>период: </a:t>
            </a:r>
            <a:r>
              <a:rPr lang="ru-RU" sz="1400" dirty="0" err="1" smtClean="0"/>
              <a:t>п.п</a:t>
            </a:r>
            <a:r>
              <a:rPr lang="ru-RU" sz="1400" dirty="0" smtClean="0"/>
              <a:t>  15, 1,  18 (имеются приказы и положения</a:t>
            </a:r>
            <a:r>
              <a:rPr lang="ru-RU" sz="1400" dirty="0" smtClean="0"/>
              <a:t>)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Будет запланировано </a:t>
            </a:r>
            <a:r>
              <a:rPr lang="ru-RU" sz="1400" dirty="0" smtClean="0">
                <a:solidFill>
                  <a:srgbClr val="FF0000"/>
                </a:solidFill>
              </a:rPr>
              <a:t>и соответственно реализовано в 2023-2024 учебном году:</a:t>
            </a:r>
          </a:p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п.п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7, 8, 16, 17</a:t>
            </a:r>
            <a:r>
              <a:rPr lang="ru-RU" sz="1400" dirty="0" smtClean="0"/>
              <a:t>.</a:t>
            </a:r>
            <a:r>
              <a:rPr lang="ru-RU" sz="1400" b="1" dirty="0" smtClean="0"/>
              <a:t> </a:t>
            </a:r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chemeClr val="accent4"/>
                </a:solidFill>
              </a:rPr>
              <a:t>Риски: </a:t>
            </a:r>
            <a:r>
              <a:rPr lang="ru-RU" sz="1400" dirty="0" smtClean="0"/>
              <a:t>выделенных средств может быть не совсем достаточно. </a:t>
            </a:r>
            <a:r>
              <a:rPr lang="ru-RU" sz="1400" b="1" dirty="0" smtClean="0">
                <a:solidFill>
                  <a:schemeClr val="accent4"/>
                </a:solidFill>
              </a:rPr>
              <a:t>Предусмотрено: </a:t>
            </a:r>
            <a:r>
              <a:rPr lang="ru-RU" sz="1400" dirty="0" smtClean="0"/>
              <a:t>работа со спонсорами (предприниматель из бывших учеников школы)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18257584"/>
              </p:ext>
            </p:extLst>
          </p:nvPr>
        </p:nvGraphicFramePr>
        <p:xfrm>
          <a:off x="0" y="0"/>
          <a:ext cx="12191999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12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4548337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783538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8619" y="2821656"/>
            <a:ext cx="5070763" cy="28931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Вектор 2: </a:t>
            </a:r>
            <a:r>
              <a:rPr lang="ru-RU" sz="1400" b="1" dirty="0" smtClean="0">
                <a:solidFill>
                  <a:srgbClr val="FF0000"/>
                </a:solidFill>
              </a:rPr>
              <a:t>Воспитание (</a:t>
            </a:r>
            <a:r>
              <a:rPr lang="ru-RU" sz="1400" b="1" dirty="0">
                <a:solidFill>
                  <a:srgbClr val="FF0000"/>
                </a:solidFill>
              </a:rPr>
              <a:t>реализация показателей не представляет трудностей для школы)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Рекомендовано </a:t>
            </a:r>
            <a:r>
              <a:rPr lang="ru-RU" sz="1400" dirty="0">
                <a:solidFill>
                  <a:srgbClr val="FF0000"/>
                </a:solidFill>
              </a:rPr>
              <a:t>к реализации: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п.п</a:t>
            </a:r>
            <a:r>
              <a:rPr lang="ru-RU" sz="1400" dirty="0" smtClean="0"/>
              <a:t> 26, 27, 30, 31, 37, </a:t>
            </a:r>
            <a:r>
              <a:rPr lang="ru-RU" sz="1400" dirty="0" smtClean="0"/>
              <a:t>39</a:t>
            </a:r>
          </a:p>
          <a:p>
            <a:endParaRPr lang="ru-RU" sz="1400" dirty="0"/>
          </a:p>
          <a:p>
            <a:r>
              <a:rPr lang="ru-RU" sz="1400" dirty="0" smtClean="0">
                <a:solidFill>
                  <a:srgbClr val="FF0000"/>
                </a:solidFill>
              </a:rPr>
              <a:t>Не </a:t>
            </a:r>
            <a:r>
              <a:rPr lang="ru-RU" sz="1400" dirty="0">
                <a:solidFill>
                  <a:srgbClr val="FF0000"/>
                </a:solidFill>
              </a:rPr>
              <a:t>актуально </a:t>
            </a:r>
            <a:r>
              <a:rPr lang="ru-RU" sz="1400" dirty="0" smtClean="0">
                <a:solidFill>
                  <a:srgbClr val="FF0000"/>
                </a:solidFill>
              </a:rPr>
              <a:t>(реализовано) на </a:t>
            </a:r>
            <a:r>
              <a:rPr lang="ru-RU" sz="1400" dirty="0">
                <a:solidFill>
                  <a:srgbClr val="FF0000"/>
                </a:solidFill>
              </a:rPr>
              <a:t>данный </a:t>
            </a:r>
            <a:r>
              <a:rPr lang="ru-RU" sz="1400" dirty="0" smtClean="0">
                <a:solidFill>
                  <a:srgbClr val="FF0000"/>
                </a:solidFill>
              </a:rPr>
              <a:t>период: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30, 31, 37 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Уже запланировано к 01 сентября 2023 г.:  </a:t>
            </a:r>
            <a:r>
              <a:rPr lang="ru-RU" sz="1400" dirty="0" err="1" smtClean="0"/>
              <a:t>п.п</a:t>
            </a:r>
            <a:r>
              <a:rPr lang="ru-RU" sz="1400" dirty="0" smtClean="0"/>
              <a:t>  26, 27, 39 </a:t>
            </a:r>
          </a:p>
          <a:p>
            <a:endParaRPr lang="ru-RU" sz="1400" dirty="0" smtClean="0">
              <a:solidFill>
                <a:schemeClr val="accent4"/>
              </a:solidFill>
            </a:endParaRPr>
          </a:p>
          <a:p>
            <a:r>
              <a:rPr lang="ru-RU" sz="1400" b="1" dirty="0" smtClean="0">
                <a:solidFill>
                  <a:schemeClr val="accent4"/>
                </a:solidFill>
              </a:rPr>
              <a:t>Риски: </a:t>
            </a:r>
            <a:r>
              <a:rPr lang="ru-RU" sz="1400" dirty="0" smtClean="0"/>
              <a:t>нет (в школе имеется необходимый человеческий капитал)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161" y="1141040"/>
            <a:ext cx="6276275" cy="571696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1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103DCB-BA65-4858-B806-0FC63573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4" y="2716838"/>
            <a:ext cx="496916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самодиагностики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общеобразовательной организации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для определения стартового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уровня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реализации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Проекта.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48FC3E-B856-438B-8066-4DF9C27D9C4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30778548"/>
              </p:ext>
            </p:extLst>
          </p:nvPr>
        </p:nvGraphicFramePr>
        <p:xfrm>
          <a:off x="0" y="0"/>
          <a:ext cx="9729926" cy="109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04">
                  <a:extLst>
                    <a:ext uri="{9D8B030D-6E8A-4147-A177-3AD203B41FA5}">
                      <a16:colId xmlns:a16="http://schemas.microsoft.com/office/drawing/2014/main" val="158897155"/>
                    </a:ext>
                  </a:extLst>
                </a:gridCol>
                <a:gridCol w="3629838">
                  <a:extLst>
                    <a:ext uri="{9D8B030D-6E8A-4147-A177-3AD203B41FA5}">
                      <a16:colId xmlns:a16="http://schemas.microsoft.com/office/drawing/2014/main" val="2889450276"/>
                    </a:ext>
                  </a:extLst>
                </a:gridCol>
                <a:gridCol w="3019484">
                  <a:extLst>
                    <a:ext uri="{9D8B030D-6E8A-4147-A177-3AD203B41FA5}">
                      <a16:colId xmlns:a16="http://schemas.microsoft.com/office/drawing/2014/main" val="4062333795"/>
                    </a:ext>
                  </a:extLst>
                </a:gridCol>
              </a:tblGrid>
              <a:tr h="1091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ФГАОУ ДПО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«Академия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России»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МКОУ Луговская СОШ</a:t>
                      </a:r>
                      <a:br>
                        <a:rPr lang="ru-RU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Кондинский район ХМАО-Югры</a:t>
                      </a:r>
                    </a:p>
                  </a:txBody>
                  <a:tcPr marL="64472" marR="64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АУ ДПО ХМАО – Югры</a:t>
                      </a:r>
                    </a:p>
                    <a:p>
                      <a:pPr algn="ctr"/>
                      <a:r>
                        <a:rPr lang="ru-RU" dirty="0"/>
                        <a:t> «Институт развития образования»  </a:t>
                      </a:r>
                    </a:p>
                  </a:txBody>
                  <a:tcPr marL="64472" marR="64472"/>
                </a:tc>
                <a:extLst>
                  <a:ext uri="{0D108BD9-81ED-4DB2-BD59-A6C34878D82A}">
                    <a16:rowId xmlns:a16="http://schemas.microsoft.com/office/drawing/2014/main" val="17355181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437" y="2716838"/>
            <a:ext cx="4414981" cy="3754874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Вектор 3: </a:t>
            </a:r>
            <a:r>
              <a:rPr lang="ru-RU" sz="1400" b="1" dirty="0" smtClean="0">
                <a:solidFill>
                  <a:srgbClr val="FF0000"/>
                </a:solidFill>
              </a:rPr>
              <a:t>Творчество (реализация </a:t>
            </a:r>
            <a:r>
              <a:rPr lang="ru-RU" sz="1400" b="1" dirty="0">
                <a:solidFill>
                  <a:srgbClr val="FF0000"/>
                </a:solidFill>
              </a:rPr>
              <a:t>показателей не представляет трудностей для школы)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Рекомендовано </a:t>
            </a:r>
            <a:r>
              <a:rPr lang="ru-RU" sz="1400" dirty="0">
                <a:solidFill>
                  <a:srgbClr val="FF0000"/>
                </a:solidFill>
              </a:rPr>
              <a:t>к реализации: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п.п</a:t>
            </a:r>
            <a:r>
              <a:rPr lang="ru-RU" sz="1400" dirty="0" smtClean="0"/>
              <a:t>  41, 42, 43, </a:t>
            </a:r>
            <a:r>
              <a:rPr lang="ru-RU" sz="1400" dirty="0" smtClean="0"/>
              <a:t>44</a:t>
            </a:r>
          </a:p>
          <a:p>
            <a:endParaRPr lang="ru-RU" sz="1400" dirty="0"/>
          </a:p>
          <a:p>
            <a:r>
              <a:rPr lang="ru-RU" sz="1400" dirty="0" smtClean="0">
                <a:solidFill>
                  <a:srgbClr val="FF0000"/>
                </a:solidFill>
              </a:rPr>
              <a:t>Не </a:t>
            </a:r>
            <a:r>
              <a:rPr lang="ru-RU" sz="1400" dirty="0">
                <a:solidFill>
                  <a:srgbClr val="FF0000"/>
                </a:solidFill>
              </a:rPr>
              <a:t>актуально </a:t>
            </a:r>
            <a:r>
              <a:rPr lang="ru-RU" sz="1400" dirty="0" smtClean="0">
                <a:solidFill>
                  <a:srgbClr val="FF0000"/>
                </a:solidFill>
              </a:rPr>
              <a:t>(реализовано) на </a:t>
            </a:r>
            <a:r>
              <a:rPr lang="ru-RU" sz="1400" dirty="0">
                <a:solidFill>
                  <a:srgbClr val="FF0000"/>
                </a:solidFill>
              </a:rPr>
              <a:t>данный </a:t>
            </a:r>
            <a:r>
              <a:rPr lang="ru-RU" sz="1400" dirty="0" smtClean="0">
                <a:solidFill>
                  <a:srgbClr val="FF0000"/>
                </a:solidFill>
              </a:rPr>
              <a:t>период: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п.п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41, 42, (театр, музей, школа вожатых, вокальная группа, клуб «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лесовичок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п</a:t>
            </a:r>
            <a:r>
              <a:rPr lang="ru-RU" sz="1400" dirty="0" smtClean="0">
                <a:solidFill>
                  <a:srgbClr val="FF0000"/>
                </a:solidFill>
              </a:rPr>
              <a:t>. 43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(договоры с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Кондинским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лесничеством, детским центром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допобразования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«Юбилейный»), п</a:t>
            </a:r>
            <a:r>
              <a:rPr lang="ru-RU" sz="1400" dirty="0" smtClean="0">
                <a:solidFill>
                  <a:srgbClr val="FF0000"/>
                </a:solidFill>
              </a:rPr>
              <a:t>.44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 организован летний лагерь – 2 смены, 5 групп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4"/>
                </a:solidFill>
              </a:rPr>
              <a:t>Риски: </a:t>
            </a:r>
            <a:r>
              <a:rPr lang="ru-RU" sz="1400" dirty="0" smtClean="0"/>
              <a:t>нет (</a:t>
            </a:r>
            <a:r>
              <a:rPr lang="ru-RU" sz="1400" dirty="0"/>
              <a:t>имеются необходимые </a:t>
            </a:r>
            <a:r>
              <a:rPr lang="ru-RU" sz="1400" dirty="0" smtClean="0"/>
              <a:t>условия как на базе  школы, так и на базе лагеря «Юбилейный»)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36" y="1236535"/>
            <a:ext cx="6861592" cy="550601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21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2708</TotalTime>
  <Words>3096</Words>
  <Application>Microsoft Office PowerPoint</Application>
  <PresentationFormat>Широкоэкранный</PresentationFormat>
  <Paragraphs>699</Paragraphs>
  <Slides>29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Лист</vt:lpstr>
      <vt:lpstr>                             «Школа Минпросвещения России»:  новые возможности для повышения качества образования»   «Профессиональное самоопределение  обучающихся в  образовательной среде школы»   </vt:lpstr>
      <vt:lpstr>Презентация PowerPoint</vt:lpstr>
      <vt:lpstr>                             Результаты самодиагностики общеобразовательной организации для определения стартового уровня реализации Проекта .  Общее количество баллов (осенью 2022 года) - 94  (средний уровень)  </vt:lpstr>
      <vt:lpstr>                             КЛЮЧЕВАЯ ПРОБЛЕМА ПРОЕКТА  </vt:lpstr>
      <vt:lpstr>                                  ЦЕЛЬ ПРОЕКТА:  </vt:lpstr>
      <vt:lpstr>                          ЦЕЛЕВЫЕ ГРУППЫ ПРОЕКТА, БЛАГОПОЛУЧАТЕЛИ, ПАРТНЕРЫ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  ЭТАПЫ РАБОТЫ ПО ВЕКТОРУ «ПРОФОРИЕНТАЦИЯ»:  </vt:lpstr>
      <vt:lpstr>                                  ЭТАПЫ РАБОТЫ ПО ВЕКТОРУ «ПРОФОРИЕНТАЦИЯ»: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   Результаты самодиагностики  общеобразовательной организации для определения стартового уровня реализации Проекта.  </vt:lpstr>
      <vt:lpstr>                             РЕЗУЛЬТАТЫ ПРОЕКТА И СПОСОБЫ ИХ ДОСТИЖЕНИЯ  </vt:lpstr>
      <vt:lpstr>                           Оценка проекта  качественный показатель: – повышение уровня профессиональных  компетенций педагогов, их профессионального мастерства, направленность на активную профессиональную позицию; - сознательная ориентация школьников на качественное получение знаний, здоровый образ жизни на протяжении всей жизни, профессиональное самоопределение, постоянное самосовершенствование (самообучение, саморазвитие, самовоспитание).   количественный показатель: – участие в течение 2023-2024 учебного года педагогов (не менее 2) и школьников (5-6 человек) в различных конкурсах высокого уровня; -  положительная динамика повышения качественной успеваемости обучающихся (5-10 % в каждом классе); - отрицательная динамика пропусков уроков по болезни (на 5% -10%); - включенность  обучающихся 9-11 классов  в проектную деятельность – 100%,  - доля научно- исследовательских работ от общего объёма учебных проектов не менее 20%                                                           </vt:lpstr>
      <vt:lpstr>РИСКИ И СПОСОБЫ ИХ МИНИМИЗАЦИИ                  </vt:lpstr>
      <vt:lpstr>                        РЕСУРСНОЕ ОБЕСПЕЧЕНИЕ ПРОЕКТА: - кадровый потенциал -материально-техническое обеспечение -финансово-экономические условия -информационно-коммуникационные условия -психолого-педагогическое сопровождение -сетевое взаимодействие               </vt:lpstr>
      <vt:lpstr>                    «ДОРОЖНАЯ КАРТА» ПРОЕКТА         </vt:lpstr>
      <vt:lpstr>                    «ДОРОЖНАЯ КАРТА» ПРОЕКТА         </vt:lpstr>
      <vt:lpstr>                    «ДОРОЖНАЯ КАРТА» ПРОЕКТА         </vt:lpstr>
      <vt:lpstr>                    «ДОРОЖНАЯ КАРТА» ПРОЕКТА         </vt:lpstr>
      <vt:lpstr>                            УПРАВЛЕНЧЕСКОЕ СОПРОВОЖДЕНИЕ ПРОЕКТА ИНФОРМИРОВАНИЕ СООБЩЕСТВА О ПРОЕКТЕ    </vt:lpstr>
      <vt:lpstr>                            СПИСОК ЗНАЧИМЫХ ПРОДУКТОВ ПРОЕКТА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 Фанилевна Крюкова</dc:creator>
  <cp:lastModifiedBy>454545</cp:lastModifiedBy>
  <cp:revision>186</cp:revision>
  <dcterms:created xsi:type="dcterms:W3CDTF">2022-08-23T10:28:41Z</dcterms:created>
  <dcterms:modified xsi:type="dcterms:W3CDTF">2023-06-01T08:46:44Z</dcterms:modified>
</cp:coreProperties>
</file>