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5328592"/>
          </a:xfrm>
          <a:solidFill>
            <a:schemeClr val="tx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19 сентября 2023 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56792"/>
            <a:ext cx="8568952" cy="22322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– КОМАНДНАЯ РАБОТА.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деятельности руководителя образовательной организации,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получившей статус МОП и/или РИП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24234" r="76483" b="60016"/>
          <a:stretch>
            <a:fillRect/>
          </a:stretch>
        </p:blipFill>
        <p:spPr bwMode="auto">
          <a:xfrm>
            <a:off x="323528" y="404664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99792" y="4509120"/>
            <a:ext cx="6048672" cy="1152128"/>
          </a:xfrm>
          <a:prstGeom prst="rect">
            <a:avLst/>
          </a:prstGeom>
          <a:solidFill>
            <a:schemeClr val="tx2"/>
          </a:solidFill>
        </p:spPr>
        <p:txBody>
          <a:bodyPr vert="horz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14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Материалы рабочей группы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по организации инновационной деятельности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1400" i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Кондинском</a:t>
            </a:r>
            <a:r>
              <a:rPr lang="ru-RU" sz="14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районе)</a:t>
            </a:r>
            <a:r>
              <a:rPr lang="ru-RU" sz="1400" i="1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1400" b="0" i="1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1192" t="18329" r="33238" b="6250"/>
          <a:stretch>
            <a:fillRect/>
          </a:stretch>
        </p:blipFill>
        <p:spPr bwMode="auto">
          <a:xfrm>
            <a:off x="107504" y="3789040"/>
            <a:ext cx="2385993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6192688"/>
          </a:xfrm>
          <a:solidFill>
            <a:schemeClr val="tx2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0082" t="59672" r="18372" b="15719"/>
          <a:stretch>
            <a:fillRect/>
          </a:stretch>
        </p:blipFill>
        <p:spPr bwMode="auto">
          <a:xfrm>
            <a:off x="3059832" y="4221088"/>
            <a:ext cx="305983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7557" t="30485" r="10897" b="21282"/>
          <a:stretch>
            <a:fillRect/>
          </a:stretch>
        </p:blipFill>
        <p:spPr bwMode="auto">
          <a:xfrm>
            <a:off x="3491880" y="2564904"/>
            <a:ext cx="2160240" cy="18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771800" y="1988840"/>
            <a:ext cx="34055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РУКОВОДИТЕЛЬ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652120" y="3861048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2339752" y="3861048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61150" t="29156" r="9518" b="19657"/>
          <a:stretch>
            <a:fillRect/>
          </a:stretch>
        </p:blipFill>
        <p:spPr bwMode="auto">
          <a:xfrm>
            <a:off x="323528" y="3068960"/>
            <a:ext cx="20549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61622" t="29328" r="9599" b="19485"/>
          <a:stretch>
            <a:fillRect/>
          </a:stretch>
        </p:blipFill>
        <p:spPr bwMode="auto">
          <a:xfrm>
            <a:off x="6516216" y="2996952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l="60597" t="30141" r="8964" b="20641"/>
          <a:stretch>
            <a:fillRect/>
          </a:stretch>
        </p:blipFill>
        <p:spPr bwMode="auto">
          <a:xfrm>
            <a:off x="3851920" y="5157192"/>
            <a:ext cx="1584176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3635896" y="476672"/>
            <a:ext cx="1656184" cy="1700808"/>
            <a:chOff x="8244408" y="3905672"/>
            <a:chExt cx="4104456" cy="314081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 l="59962" t="39172" r="8492" b="17892"/>
            <a:stretch>
              <a:fillRect/>
            </a:stretch>
          </p:blipFill>
          <p:spPr bwMode="auto">
            <a:xfrm>
              <a:off x="8244408" y="3905672"/>
              <a:ext cx="4104456" cy="31408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11628784" y="4005064"/>
              <a:ext cx="576064" cy="360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6192688"/>
          </a:xfrm>
          <a:solidFill>
            <a:schemeClr val="tx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48680"/>
            <a:ext cx="7128792" cy="72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– КОМАНДНАЯ РАБОТА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23528" y="1340768"/>
            <a:ext cx="8496944" cy="2448272"/>
            <a:chOff x="323528" y="1340768"/>
            <a:chExt cx="8496944" cy="244827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5735" t="31383" r="48719" b="60056"/>
            <a:stretch>
              <a:fillRect/>
            </a:stretch>
          </p:blipFill>
          <p:spPr bwMode="auto">
            <a:xfrm>
              <a:off x="3635896" y="1340768"/>
              <a:ext cx="1821929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002" t="42085" r="14498" b="36391"/>
            <a:stretch>
              <a:fillRect/>
            </a:stretch>
          </p:blipFill>
          <p:spPr bwMode="auto">
            <a:xfrm>
              <a:off x="323528" y="2340774"/>
              <a:ext cx="8496944" cy="1448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4781" t="33523" r="36617" b="62196"/>
            <a:stretch>
              <a:fillRect/>
            </a:stretch>
          </p:blipFill>
          <p:spPr bwMode="auto">
            <a:xfrm>
              <a:off x="4067944" y="1988840"/>
              <a:ext cx="100811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1604" t="57560" r="73481" b="38652"/>
            <a:stretch>
              <a:fillRect/>
            </a:stretch>
          </p:blipFill>
          <p:spPr bwMode="auto">
            <a:xfrm>
              <a:off x="1043608" y="3212976"/>
              <a:ext cx="576064" cy="254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1604" t="57560" r="73481" b="38652"/>
            <a:stretch>
              <a:fillRect/>
            </a:stretch>
          </p:blipFill>
          <p:spPr bwMode="auto">
            <a:xfrm>
              <a:off x="5940152" y="3356992"/>
              <a:ext cx="576064" cy="254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1604" t="57560" r="73481" b="38652"/>
            <a:stretch>
              <a:fillRect/>
            </a:stretch>
          </p:blipFill>
          <p:spPr bwMode="auto">
            <a:xfrm>
              <a:off x="7236296" y="3100818"/>
              <a:ext cx="504056" cy="22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1604" t="57560" r="73481" b="38652"/>
            <a:stretch>
              <a:fillRect/>
            </a:stretch>
          </p:blipFill>
          <p:spPr bwMode="auto">
            <a:xfrm>
              <a:off x="8172400" y="3133982"/>
              <a:ext cx="504056" cy="22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1604" t="57560" r="73481" b="38652"/>
            <a:stretch>
              <a:fillRect/>
            </a:stretch>
          </p:blipFill>
          <p:spPr bwMode="auto">
            <a:xfrm>
              <a:off x="2123728" y="2996952"/>
              <a:ext cx="72008" cy="254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5496" t="29530" r="16985" b="39954"/>
          <a:stretch>
            <a:fillRect/>
          </a:stretch>
        </p:blipFill>
        <p:spPr bwMode="auto">
          <a:xfrm>
            <a:off x="1043608" y="4077072"/>
            <a:ext cx="712879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6192688"/>
          </a:xfrm>
          <a:solidFill>
            <a:schemeClr val="tx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Методические рекомендации для руководителей образовательных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учреждений по внедрению педагогических инноваций в практику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сформулированы по основным функциям управления: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• организация и нормирование (обеспечивает упорядоченный процесс управления в целом);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• планирование (разрабатывается система мер, с помощью которых достигаются поставленные цели);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• координация (обеспечение взаимосвязи и слаженности деятельности субъектов, объектов и процессов труда во времени и пространстве);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• мотивация (стимулирование качественного труда сотрудников);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• контроль и регулирование (корректирующие действия на основе сравнения фактических результатов с планируемыми показателями деятельности, с помощью которых объект </a:t>
            </a:r>
            <a:r>
              <a:rPr lang="ru-RU" sz="1600" dirty="0" smtClean="0">
                <a:solidFill>
                  <a:schemeClr val="bg1"/>
                </a:solidFill>
              </a:rPr>
              <a:t>управления </a:t>
            </a:r>
            <a:r>
              <a:rPr lang="ru-RU" sz="1600" dirty="0" smtClean="0">
                <a:solidFill>
                  <a:schemeClr val="bg1"/>
                </a:solidFill>
              </a:rPr>
              <a:t>приобретает желаемое состояние).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6192688"/>
          </a:xfrm>
          <a:solidFill>
            <a:schemeClr val="tx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8640"/>
            <a:ext cx="8568952" cy="1080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деятельности руководителя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получившей статус МОП и/или РИП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340768"/>
            <a:ext cx="8568952" cy="54452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подготовительном этапе руководитель ОО:</a:t>
            </a:r>
          </a:p>
          <a:p>
            <a:pPr marL="342900" indent="-342900"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определяет направление инновационной деятельности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 назначает руководителя проекта или проектной группы и делегирует ему полномочия;</a:t>
            </a:r>
          </a:p>
          <a:p>
            <a:pPr marL="342900" indent="-342900"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совместно с назначенным руководителем формирует проектную группу и определяет концепцию предстоящей деятельности, анализирует имеющиеся ресурсы, анализирует риски;</a:t>
            </a:r>
          </a:p>
          <a:p>
            <a:pPr marL="342900" indent="-342900"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принимает управленческие решения для обеспечения реализации проекта (закупка материальных объектов, обучение кадров);</a:t>
            </a:r>
          </a:p>
          <a:p>
            <a:pPr marL="342900" indent="-342900"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контроль исполнения проектной группой мероприятий подготовительного этапа в формате общего руководства (в окончании подготовительного этапа)</a:t>
            </a:r>
          </a:p>
          <a:p>
            <a:pPr marL="342900" indent="-342900" algn="just">
              <a:buAutoNum type="arabicPeriod" startAt="2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внедренческом этапе руководитель ОО:</a:t>
            </a:r>
          </a:p>
          <a:p>
            <a:pPr marL="342900" indent="-342900"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осуществляет периодический контроль за ходом выполнения работ по реализации проекта (периодичность определяет ОО, но не реже 1 раза в месяц);</a:t>
            </a:r>
          </a:p>
          <a:p>
            <a:pPr marL="342900" indent="-342900"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является официальным лицом на проводимых в формате проекта мероприятиях;</a:t>
            </a:r>
          </a:p>
          <a:p>
            <a:pPr marL="342900" indent="-342900"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 дает интервью в СМИ, как руководитель ОО, реализующей инновационную деятельность.</a:t>
            </a:r>
          </a:p>
          <a:p>
            <a:pPr marL="342900" indent="-342900" algn="just">
              <a:buAutoNum type="arabicPeriod" startAt="3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аналитическом (завершающем) этапе руководитель ОО:</a:t>
            </a:r>
          </a:p>
          <a:p>
            <a:pPr marL="342900" indent="-342900"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совместно с проектной группой анализирует результаты работы по проекту, определяет перспективы работы в рамках проекта, контролирует процесс трансляции инновационного опыта через СМИ и ресурсы педагогических сообществ.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6192688"/>
          </a:xfrm>
          <a:solidFill>
            <a:schemeClr val="tx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836712"/>
            <a:ext cx="8568952" cy="5832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Использованы материалы издательского дома «Методист» с образовательной сессии АУ «Института развития образования»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ИННОВАЦИОННАЯ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ОБРАЗОВАТЕЛЬНАЯ СИСТЕМА ЮГРЫ: ЭФФЕКТИВНЫЕ ПРАКТИКИ КАК РЕСУРС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РАЗВИТИЯ» (25.08.2023 ГОДА)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ИНТЕНСИВ «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и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школьные инновационные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проектные команды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форматы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проектных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интенсивов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варианты их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консалтингового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сопровождения») </a:t>
            </a:r>
          </a:p>
          <a:p>
            <a:pPr algn="just"/>
            <a:endParaRPr lang="ru-RU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just"/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«Методические </a:t>
            </a:r>
            <a:r>
              <a:rPr lang="ru-RU" sz="2000" b="1" dirty="0" smtClean="0">
                <a:solidFill>
                  <a:schemeClr val="bg1"/>
                </a:solidFill>
              </a:rPr>
              <a:t>рекомендации для руководителей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образовательных учреждений по внедрению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педагогических инноваций в </a:t>
            </a:r>
            <a:r>
              <a:rPr lang="ru-RU" sz="2000" b="1" dirty="0" smtClean="0">
                <a:solidFill>
                  <a:schemeClr val="bg1"/>
                </a:solidFill>
              </a:rPr>
              <a:t>практику» г.Санкт-Петербург 2021г.</a:t>
            </a: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589240"/>
            <a:ext cx="8272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БЛАГОДАРЮ за внимание!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216</TotalTime>
  <Words>125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14</cp:revision>
  <dcterms:created xsi:type="dcterms:W3CDTF">2023-09-18T13:29:50Z</dcterms:created>
  <dcterms:modified xsi:type="dcterms:W3CDTF">2023-09-19T06:05:50Z</dcterms:modified>
</cp:coreProperties>
</file>