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theme/themeOverride3.xml" ContentType="application/vnd.openxmlformats-officedocument.themeOverride+xml"/>
  <Override PartName="/ppt/charts/chart9.xml" ContentType="application/vnd.openxmlformats-officedocument.drawingml.chart+xml"/>
  <Override PartName="/ppt/theme/themeOverride4.xml" ContentType="application/vnd.openxmlformats-officedocument.themeOverride+xml"/>
  <Override PartName="/ppt/charts/chart10.xml" ContentType="application/vnd.openxmlformats-officedocument.drawingml.chart+xml"/>
  <Override PartName="/ppt/theme/themeOverride5.xml" ContentType="application/vnd.openxmlformats-officedocument.themeOverride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theme/themeOverride8.xml" ContentType="application/vnd.openxmlformats-officedocument.themeOverride+xml"/>
  <Override PartName="/ppt/charts/chart14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BB8"/>
    <a:srgbClr val="E076D1"/>
    <a:srgbClr val="F2B8AC"/>
    <a:srgbClr val="B6C1E8"/>
    <a:srgbClr val="0066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3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Учитель русского язык и литературы</c:v>
                </c:pt>
                <c:pt idx="1">
                  <c:v>Учитель математики </c:v>
                </c:pt>
                <c:pt idx="2">
                  <c:v>Учитель начальных классов</c:v>
                </c:pt>
                <c:pt idx="3">
                  <c:v>Воспитатель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24064"/>
        <c:axId val="43032576"/>
      </c:barChart>
      <c:catAx>
        <c:axId val="4322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43032576"/>
        <c:crosses val="autoZero"/>
        <c:auto val="1"/>
        <c:lblAlgn val="ctr"/>
        <c:lblOffset val="100"/>
        <c:noMultiLvlLbl val="0"/>
      </c:catAx>
      <c:valAx>
        <c:axId val="4303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224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1.  Трудно ли Вам было привыкнуть</a:t>
            </a:r>
            <a:r>
              <a:rPr lang="ru-RU" sz="1400" b="0" baseline="0" dirty="0" smtClean="0">
                <a:solidFill>
                  <a:srgbClr val="002060"/>
                </a:solidFill>
              </a:rPr>
              <a:t> к работе учителя, воспитателя?</a:t>
            </a:r>
            <a:r>
              <a:rPr lang="ru-RU" sz="1400" b="0" dirty="0" smtClean="0">
                <a:solidFill>
                  <a:srgbClr val="002060"/>
                </a:solidFill>
              </a:rPr>
              <a:t>.</a:t>
            </a:r>
            <a:endParaRPr lang="ru-RU" sz="1400" b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Да, процесс адаптации был трудным и долгим</c:v>
                </c:pt>
                <c:pt idx="1">
                  <c:v>Нет, процесс адаптации был не трудным и не долгим</c:v>
                </c:pt>
                <c:pt idx="2">
                  <c:v>Никакая адаптация не требовалась, сразу почувствовал себя педагогом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3980288"/>
        <c:axId val="83966208"/>
      </c:barChart>
      <c:valAx>
        <c:axId val="83966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980288"/>
        <c:crosses val="autoZero"/>
        <c:crossBetween val="between"/>
      </c:valAx>
      <c:catAx>
        <c:axId val="83980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96620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2.  Какова Ваша общая удовлетворенность профессией?</a:t>
            </a:r>
            <a:endParaRPr lang="ru-RU" sz="1400" b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672878939377107E-2"/>
          <c:y val="0.26061489199612742"/>
          <c:w val="0.46811673702921897"/>
          <c:h val="0.638341005039844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A7EA52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5DCEAF">
                  <a:lumMod val="75000"/>
                </a:srgb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0.10209826223012258"/>
                  <c:y val="8.457658143804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248551086916269"/>
                  <c:y val="-0.11349433396289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Полностью удовлетворен</c:v>
                </c:pt>
                <c:pt idx="1">
                  <c:v>Скорее удовлетворен, чем нет</c:v>
                </c:pt>
                <c:pt idx="2">
                  <c:v>Затрудняюсь ответить</c:v>
                </c:pt>
                <c:pt idx="3">
                  <c:v>Скорее не удовлетворен, чем удовлетворен</c:v>
                </c:pt>
                <c:pt idx="4">
                  <c:v>Полностью не удовлетворен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032450098137242"/>
          <c:y val="0.22431137863644232"/>
          <c:w val="0.43203856978854205"/>
          <c:h val="0.6995982870900331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5.  Как Вы оцениваете отношения к Вам в коллективе?</a:t>
            </a:r>
            <a:endParaRPr lang="ru-RU" sz="1400" b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672878939377107E-2"/>
          <c:y val="0.26061489199612742"/>
          <c:w val="0.46811673702921897"/>
          <c:h val="0.638341005039844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A7EA52">
                  <a:lumMod val="75000"/>
                </a:srgbClr>
              </a:solidFill>
            </c:spPr>
          </c:dPt>
          <c:dPt>
            <c:idx val="1"/>
            <c:invertIfNegative val="0"/>
            <c:bubble3D val="0"/>
            <c:spPr>
              <a:solidFill>
                <a:srgbClr val="4E67C8">
                  <a:lumMod val="60000"/>
                  <a:lumOff val="40000"/>
                </a:srgb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E076D1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Коллектив доброжелателен ко мне</c:v>
                </c:pt>
                <c:pt idx="1">
                  <c:v>Всем все равно</c:v>
                </c:pt>
                <c:pt idx="2">
                  <c:v>Настороженное отношение</c:v>
                </c:pt>
                <c:pt idx="3">
                  <c:v>Отношение враждебное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4287488"/>
        <c:axId val="84289024"/>
      </c:barChart>
      <c:catAx>
        <c:axId val="84287488"/>
        <c:scaling>
          <c:orientation val="minMax"/>
        </c:scaling>
        <c:delete val="1"/>
        <c:axPos val="b"/>
        <c:majorTickMark val="out"/>
        <c:minorTickMark val="none"/>
        <c:tickLblPos val="nextTo"/>
        <c:crossAx val="84289024"/>
        <c:crosses val="autoZero"/>
        <c:auto val="1"/>
        <c:lblAlgn val="ctr"/>
        <c:lblOffset val="100"/>
        <c:noMultiLvlLbl val="0"/>
      </c:catAx>
      <c:valAx>
        <c:axId val="842890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287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9735631226160057"/>
          <c:y val="0.23690919262939039"/>
          <c:w val="0.34215179794837608"/>
          <c:h val="0.6328860285365117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4.  Что вызвало наибольшие проблемы в  адаптации?</a:t>
            </a:r>
            <a:endParaRPr lang="ru-RU" sz="1400" b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672878939377107E-2"/>
          <c:y val="0.26061489199612742"/>
          <c:w val="0.46811673702921897"/>
          <c:h val="0.638341005039844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A7EA52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4E67C8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E076D1"/>
              </a:solidFill>
            </c:spPr>
          </c:dPt>
          <c:dLbls>
            <c:dLbl>
              <c:idx val="2"/>
              <c:layout>
                <c:manualLayout>
                  <c:x val="-0.10626110987668037"/>
                  <c:y val="3.5543339099888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9845132948190947E-2"/>
                  <c:y val="-0.108207223006967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2367584157315848E-2"/>
                  <c:y val="1.861036604398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Недостаток свободного времени</c:v>
                </c:pt>
                <c:pt idx="1">
                  <c:v>Перегруженность занятиями</c:v>
                </c:pt>
                <c:pt idx="2">
                  <c:v>Недостаточный уровень профессиональной подготовки</c:v>
                </c:pt>
                <c:pt idx="3">
                  <c:v>Неумение организовать себя</c:v>
                </c:pt>
                <c:pt idx="4">
                  <c:v>Особых проблем не было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5032450098137242"/>
          <c:y val="0.22431137863644232"/>
          <c:w val="0.43203856978854205"/>
          <c:h val="0.6995982870900331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3.  Что помогло адаптироваться в новой социальной роли?</a:t>
            </a:r>
            <a:endParaRPr lang="ru-RU" sz="1400" b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672878939377107E-2"/>
          <c:y val="0.26061489199612742"/>
          <c:w val="0.46811673702921897"/>
          <c:h val="0.638341005039844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A7EA52">
                  <a:lumMod val="75000"/>
                </a:srgbClr>
              </a:solidFill>
            </c:spPr>
          </c:dPt>
          <c:dPt>
            <c:idx val="1"/>
            <c:bubble3D val="0"/>
            <c:spPr>
              <a:solidFill>
                <a:srgbClr val="4E67C8">
                  <a:lumMod val="60000"/>
                  <a:lumOff val="40000"/>
                </a:srgbClr>
              </a:solidFill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E076D1"/>
              </a:solidFill>
            </c:spPr>
          </c:dPt>
          <c:dLbls>
            <c:dLbl>
              <c:idx val="0"/>
              <c:layout>
                <c:manualLayout>
                  <c:x val="-4.7749902788579046E-2"/>
                  <c:y val="0.112687214648107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638341110247009E-2"/>
                  <c:y val="-5.7598097565878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527353442210131E-2"/>
                  <c:y val="-9.6861592098232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5936238566085251E-2"/>
                  <c:y val="2.088590685691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500106469651517E-2"/>
                  <c:y val="0.13368355896963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Наставник</c:v>
                </c:pt>
                <c:pt idx="1">
                  <c:v>Коллеги</c:v>
                </c:pt>
                <c:pt idx="2">
                  <c:v>Руководитель ОО</c:v>
                </c:pt>
                <c:pt idx="3">
                  <c:v>Заместители руководителя ОО</c:v>
                </c:pt>
                <c:pt idx="4">
                  <c:v>Руководитель методического объединения</c:v>
                </c:pt>
                <c:pt idx="5">
                  <c:v>Мероприятия, проводимые в ОО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</c:v>
                </c:pt>
                <c:pt idx="1">
                  <c:v>8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5032450098137242"/>
          <c:y val="0.22431137863644232"/>
          <c:w val="0.43203856978854205"/>
          <c:h val="0.6995982870900331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Учить и воспитывать детей</c:v>
                </c:pt>
                <c:pt idx="1">
                  <c:v>Преподавать любимый предмет</c:v>
                </c:pt>
                <c:pt idx="2">
                  <c:v>Творческий характер труда</c:v>
                </c:pt>
                <c:pt idx="3">
                  <c:v>Большой отпуск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36512"/>
        <c:axId val="43138048"/>
      </c:barChart>
      <c:catAx>
        <c:axId val="4313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138048"/>
        <c:crosses val="autoZero"/>
        <c:auto val="1"/>
        <c:lblAlgn val="ctr"/>
        <c:lblOffset val="100"/>
        <c:noMultiLvlLbl val="0"/>
      </c:catAx>
      <c:valAx>
        <c:axId val="4313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136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Недостаток свободного времени</c:v>
                </c:pt>
                <c:pt idx="1">
                  <c:v>Перегруженность учебными занятиями, неудобное расписание</c:v>
                </c:pt>
                <c:pt idx="2">
                  <c:v>Боязнь класса и страх перед учениками</c:v>
                </c:pt>
                <c:pt idx="3">
                  <c:v>Отношения с коллегами, администрацией</c:v>
                </c:pt>
                <c:pt idx="4">
                  <c:v>Недостаточный уровень профессиональной подготовки</c:v>
                </c:pt>
                <c:pt idx="5">
                  <c:v>Неумение организовать себя</c:v>
                </c:pt>
                <c:pt idx="6">
                  <c:v>Особых проблем не было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91456"/>
        <c:axId val="43092992"/>
      </c:barChart>
      <c:catAx>
        <c:axId val="4309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3092992"/>
        <c:crosses val="autoZero"/>
        <c:auto val="1"/>
        <c:lblAlgn val="ctr"/>
        <c:lblOffset val="100"/>
        <c:noMultiLvlLbl val="0"/>
      </c:catAx>
      <c:valAx>
        <c:axId val="43092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091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3. Обращаетесь ли Вы за помощью к коллегам?</a:t>
            </a:r>
            <a:endParaRPr lang="ru-RU" sz="1400" b="0" dirty="0">
              <a:solidFill>
                <a:srgbClr val="002060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 </a:t>
                    </a:r>
                    <a:r>
                      <a:rPr lang="ru-RU"/>
                      <a:t>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 </a:t>
                    </a:r>
                    <a:r>
                      <a:rPr lang="ru-RU"/>
                      <a:t>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32064"/>
        <c:axId val="45830528"/>
      </c:barChart>
      <c:valAx>
        <c:axId val="45830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832064"/>
        <c:crosses val="autoZero"/>
        <c:crossBetween val="between"/>
      </c:valAx>
      <c:catAx>
        <c:axId val="45832064"/>
        <c:scaling>
          <c:orientation val="minMax"/>
        </c:scaling>
        <c:delete val="0"/>
        <c:axPos val="b"/>
        <c:majorTickMark val="out"/>
        <c:minorTickMark val="none"/>
        <c:tickLblPos val="nextTo"/>
        <c:crossAx val="458305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4. Необходимы ли Вам встречи с коллегами молодыми педагогами?</a:t>
            </a:r>
            <a:endParaRPr lang="ru-RU" sz="1400" b="0" dirty="0">
              <a:solidFill>
                <a:srgbClr val="002060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 </a:t>
                    </a:r>
                    <a:r>
                      <a:rPr lang="ru-RU"/>
                      <a:t>9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ru-RU" smtClean="0"/>
                      <a:t> </a:t>
                    </a:r>
                    <a:r>
                      <a:rPr lang="ru-RU"/>
                      <a:t>0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3856640"/>
        <c:axId val="63850752"/>
      </c:barChart>
      <c:valAx>
        <c:axId val="63850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856640"/>
        <c:crosses val="autoZero"/>
        <c:crossBetween val="between"/>
      </c:valAx>
      <c:catAx>
        <c:axId val="63856640"/>
        <c:scaling>
          <c:orientation val="minMax"/>
        </c:scaling>
        <c:delete val="0"/>
        <c:axPos val="b"/>
        <c:majorTickMark val="out"/>
        <c:minorTickMark val="none"/>
        <c:tickLblPos val="nextTo"/>
        <c:crossAx val="638507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5. Назовите</a:t>
            </a:r>
            <a:r>
              <a:rPr lang="ru-RU" sz="1400" b="0" baseline="0" dirty="0" smtClean="0">
                <a:solidFill>
                  <a:srgbClr val="002060"/>
                </a:solidFill>
              </a:rPr>
              <a:t> интересную для Вас форму проведения таких встреч, укажите 3 наиболее полезных</a:t>
            </a:r>
            <a:endParaRPr lang="ru-RU" sz="1400" b="0" dirty="0">
              <a:solidFill>
                <a:srgbClr val="002060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CC66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Заседания в ПРОФшколе</c:v>
                </c:pt>
                <c:pt idx="1">
                  <c:v>Открытые уроки коллег</c:v>
                </c:pt>
                <c:pt idx="2">
                  <c:v>Индивидуальные консультации</c:v>
                </c:pt>
                <c:pt idx="3">
                  <c:v>Онлайн-встречи</c:v>
                </c:pt>
                <c:pt idx="4">
                  <c:v>Мастер-классы коллег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1</c:v>
                </c:pt>
                <c:pt idx="4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744128"/>
        <c:axId val="63891712"/>
      </c:barChart>
      <c:valAx>
        <c:axId val="63891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744128"/>
        <c:crosses val="autoZero"/>
        <c:crossBetween val="between"/>
      </c:valAx>
      <c:catAx>
        <c:axId val="45744128"/>
        <c:scaling>
          <c:orientation val="minMax"/>
        </c:scaling>
        <c:delete val="0"/>
        <c:axPos val="b"/>
        <c:majorTickMark val="out"/>
        <c:minorTickMark val="none"/>
        <c:tickLblPos val="nextTo"/>
        <c:crossAx val="6389171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6. Каким формам повышения квалификации Вы отдали бы предпочтение?</a:t>
            </a:r>
            <a:endParaRPr lang="ru-RU" sz="1400" b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50BB8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Самообразованию</c:v>
                </c:pt>
                <c:pt idx="1">
                  <c:v>Семинар-практикум</c:v>
                </c:pt>
                <c:pt idx="2">
                  <c:v>Курсы повышения квалификации</c:v>
                </c:pt>
                <c:pt idx="3">
                  <c:v>Мастер-классам</c:v>
                </c:pt>
                <c:pt idx="4">
                  <c:v>Заседаниям в ПРОФшколе</c:v>
                </c:pt>
                <c:pt idx="5">
                  <c:v>Школьным и районным методическим объедениниям</c:v>
                </c:pt>
                <c:pt idx="6">
                  <c:v>Индивидуальной помощи со стороны коллег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</c:v>
                </c:pt>
                <c:pt idx="1">
                  <c:v>2</c:v>
                </c:pt>
                <c:pt idx="2">
                  <c:v>5</c:v>
                </c:pt>
                <c:pt idx="3">
                  <c:v>9</c:v>
                </c:pt>
                <c:pt idx="4">
                  <c:v>4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9725312"/>
        <c:axId val="79711232"/>
      </c:barChart>
      <c:valAx>
        <c:axId val="7971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725312"/>
        <c:crosses val="autoZero"/>
        <c:crossBetween val="between"/>
      </c:valAx>
      <c:catAx>
        <c:axId val="79725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71123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7.  В каких направлениях организации образовательного процесса Вы испытываете трудности? Укажи 2 самых проблемных направления.</a:t>
            </a:r>
            <a:endParaRPr lang="ru-RU" sz="1400" b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CC66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Составление рабочей программы по предмету</c:v>
                </c:pt>
                <c:pt idx="1">
                  <c:v>Подготовка и проведение уроков, занятий</c:v>
                </c:pt>
                <c:pt idx="2">
                  <c:v>Подготовка и проведение внеклассных мероприятий</c:v>
                </c:pt>
                <c:pt idx="3">
                  <c:v>Общение с коллегами, администрацией</c:v>
                </c:pt>
                <c:pt idx="4">
                  <c:v>Воспитательная деятельность. Деятельность классного руководителя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9627392"/>
        <c:axId val="79756672"/>
      </c:barChart>
      <c:valAx>
        <c:axId val="7975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627392"/>
        <c:crosses val="autoZero"/>
        <c:crossBetween val="between"/>
      </c:valAx>
      <c:catAx>
        <c:axId val="7962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75667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b="0" dirty="0" smtClean="0">
                <a:solidFill>
                  <a:srgbClr val="002060"/>
                </a:solidFill>
              </a:rPr>
              <a:t>8.  Какие трудности есть у Вас в подготовке и проведении</a:t>
            </a:r>
            <a:r>
              <a:rPr lang="ru-RU" sz="1400" b="0" baseline="0" dirty="0" smtClean="0">
                <a:solidFill>
                  <a:srgbClr val="002060"/>
                </a:solidFill>
              </a:rPr>
              <a:t> урока или учебного занятия? </a:t>
            </a:r>
            <a:r>
              <a:rPr lang="ru-RU" sz="1400" b="0" dirty="0" smtClean="0">
                <a:solidFill>
                  <a:srgbClr val="002060"/>
                </a:solidFill>
              </a:rPr>
              <a:t> Укажи 5 трудностей.</a:t>
            </a:r>
            <a:endParaRPr lang="ru-RU" sz="1400" b="0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8632446189106561E-2"/>
          <c:y val="0.15668038223329939"/>
          <c:w val="0.54191058543352733"/>
          <c:h val="0.72877630454853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2B8AC"/>
              </a:solidFill>
            </c:spPr>
          </c:dPt>
          <c:dPt>
            <c:idx val="1"/>
            <c:bubble3D val="0"/>
            <c:spPr>
              <a:solidFill>
                <a:srgbClr val="FFFF00"/>
              </a:solidFill>
            </c:spPr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CC6600"/>
              </a:solidFill>
            </c:spPr>
          </c:dPt>
          <c:dPt>
            <c:idx val="5"/>
            <c:bubble3D val="0"/>
            <c:spPr>
              <a:solidFill>
                <a:srgbClr val="C50BB8"/>
              </a:solidFill>
            </c:spPr>
          </c:dPt>
          <c:dPt>
            <c:idx val="7"/>
            <c:bubble3D val="0"/>
            <c:spPr>
              <a:solidFill>
                <a:srgbClr val="0066FF"/>
              </a:solidFill>
            </c:spPr>
          </c:dPt>
          <c:dLbls>
            <c:dLbl>
              <c:idx val="0"/>
              <c:layout>
                <c:manualLayout>
                  <c:x val="-1.3541408504468165E-2"/>
                  <c:y val="8.1507386790995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623044732921416E-2"/>
                  <c:y val="9.5836414089366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500280120822286E-2"/>
                  <c:y val="7.4550305393908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5882729554266055E-2"/>
                  <c:y val="-5.338966168510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521645980456113E-2"/>
                  <c:y val="-9.4264749638290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541289809204486E-2"/>
                  <c:y val="-0.11428503474071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4936771033038113E-2"/>
                  <c:y val="-0.120829326754243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6313636091716305E-2"/>
                  <c:y val="1.1448280970058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5185786574521156E-2"/>
                  <c:y val="8.720455070764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Формулировка цели урока, занятия</c:v>
                </c:pt>
                <c:pt idx="1">
                  <c:v>Определение структуры урока, занятия</c:v>
                </c:pt>
                <c:pt idx="2">
                  <c:v>Отбор главного, существенного в содержании учебного материала</c:v>
                </c:pt>
                <c:pt idx="3">
                  <c:v>Выбор форм, методов, приемов для реализации цели урока, занятия</c:v>
                </c:pt>
                <c:pt idx="4">
                  <c:v>Мотивация деятельности учащихся</c:v>
                </c:pt>
                <c:pt idx="5">
                  <c:v>Формулировка вопросов проблемного характера</c:v>
                </c:pt>
                <c:pt idx="6">
                  <c:v>Организация групповой деятельности учащихся</c:v>
                </c:pt>
                <c:pt idx="7">
                  <c:v>Организация проектной деятельности учащихся</c:v>
                </c:pt>
                <c:pt idx="8">
                  <c:v>Организация сам- и взаимоконтроля учащихся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5</c:v>
                </c:pt>
                <c:pt idx="7">
                  <c:v>6</c:v>
                </c:pt>
                <c:pt idx="8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8D4-44C4-96F9-19B52C95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858096963585238"/>
          <c:y val="0.14852324837470166"/>
          <c:w val="0.402374451271796"/>
          <c:h val="0.7366055751148978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46156" y="3068960"/>
            <a:ext cx="5904656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2060"/>
                </a:solidFill>
              </a:rPr>
              <a:t>Мониторинг адаптации молодых педагогов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к профессиональной деятельности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2195736" y="188640"/>
            <a:ext cx="6172200" cy="100811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i="1" dirty="0">
                <a:solidFill>
                  <a:srgbClr val="002060"/>
                </a:solidFill>
                <a:latin typeface="Century Schoolbook" pitchFamily="18" charset="0"/>
              </a:rPr>
              <a:t>Муниципальное казенное учреждение 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Century Schoolbook" pitchFamily="18" charset="0"/>
              </a:rPr>
              <a:t>«Центр сопровождения деятельности организаций</a:t>
            </a:r>
            <a:r>
              <a:rPr lang="ru-RU" sz="1400" i="1" dirty="0" smtClean="0">
                <a:solidFill>
                  <a:srgbClr val="002060"/>
                </a:solidFill>
                <a:latin typeface="Century Schoolbook" pitchFamily="18" charset="0"/>
              </a:rPr>
              <a:t>» 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Schoolbook" pitchFamily="18" charset="0"/>
              </a:rPr>
              <a:t>Отдел психолого-педагогического сопровождения</a:t>
            </a:r>
            <a:endParaRPr lang="ru-RU" sz="1400" i="1" dirty="0">
              <a:solidFill>
                <a:srgbClr val="002060"/>
              </a:solidFill>
              <a:latin typeface="Century Schoolbook" pitchFamily="18" charset="0"/>
            </a:endParaRPr>
          </a:p>
          <a:p>
            <a:pPr algn="ctr"/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69242" y="6016893"/>
            <a:ext cx="30251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002060"/>
                </a:solidFill>
                <a:latin typeface="Century Schoolbook" pitchFamily="18" charset="0"/>
              </a:rPr>
              <a:t>п. </a:t>
            </a:r>
            <a:r>
              <a:rPr lang="ru-RU" sz="1400" b="1" i="1" dirty="0">
                <a:solidFill>
                  <a:srgbClr val="002060"/>
                </a:solidFill>
                <a:latin typeface="Century Schoolbook" pitchFamily="18" charset="0"/>
              </a:rPr>
              <a:t>Междуреченский, </a:t>
            </a:r>
            <a:r>
              <a:rPr lang="ru-RU" sz="1400" b="1" i="1" dirty="0" smtClean="0">
                <a:solidFill>
                  <a:srgbClr val="002060"/>
                </a:solidFill>
                <a:latin typeface="Century Schoolbook" pitchFamily="18" charset="0"/>
              </a:rPr>
              <a:t>2023 </a:t>
            </a:r>
            <a:r>
              <a:rPr lang="ru-RU" sz="1400" b="1" i="1" dirty="0">
                <a:solidFill>
                  <a:srgbClr val="002060"/>
                </a:solidFill>
                <a:latin typeface="Century Schoolbook" pitchFamily="18" charset="0"/>
              </a:rPr>
              <a:t>год </a:t>
            </a:r>
          </a:p>
        </p:txBody>
      </p:sp>
    </p:spTree>
    <p:extLst>
      <p:ext uri="{BB962C8B-B14F-4D97-AF65-F5344CB8AC3E}">
        <p14:creationId xmlns:p14="http://schemas.microsoft.com/office/powerpoint/2010/main" val="29969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84250395"/>
              </p:ext>
            </p:extLst>
          </p:nvPr>
        </p:nvGraphicFramePr>
        <p:xfrm>
          <a:off x="107504" y="260648"/>
          <a:ext cx="43204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284488792"/>
              </p:ext>
            </p:extLst>
          </p:nvPr>
        </p:nvGraphicFramePr>
        <p:xfrm>
          <a:off x="4860032" y="3429000"/>
          <a:ext cx="367240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88728630"/>
              </p:ext>
            </p:extLst>
          </p:nvPr>
        </p:nvGraphicFramePr>
        <p:xfrm>
          <a:off x="251520" y="3501008"/>
          <a:ext cx="43204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829902661"/>
              </p:ext>
            </p:extLst>
          </p:nvPr>
        </p:nvGraphicFramePr>
        <p:xfrm>
          <a:off x="4508376" y="341040"/>
          <a:ext cx="43204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95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300" y="346951"/>
            <a:ext cx="86409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50BB8"/>
                </a:solidFill>
              </a:rPr>
              <a:t>Вывод и рекомендации</a:t>
            </a:r>
            <a:r>
              <a:rPr lang="ru-RU" sz="2400" dirty="0">
                <a:solidFill>
                  <a:srgbClr val="C50BB8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Анализ полученных результатов показал, что для респондентов характерны активная личностная позиция, стремление к совершенствованию и профессиональному развитию. Вместе с тем были выделены ряд ключевых проблем, на которые следует обратить внимание при организации обучения специалистов и сопровождения их адаптации и профессионального развития.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При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выборе форм сопровождения и методической помощи администрации школы следует предусмотреть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активные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 обучения, которые отвечают таким характеристикам, как краткость, лаконичность, эмоциональность, открытость, отсутствие шаблона,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практикоориентированный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характер, действенность.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Кроме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того,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педагогам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наставникам использовать результаты анкетирования в процессе работы с наставляемыми педагогами. </a:t>
            </a:r>
          </a:p>
        </p:txBody>
      </p:sp>
    </p:spTree>
    <p:extLst>
      <p:ext uri="{BB962C8B-B14F-4D97-AF65-F5344CB8AC3E}">
        <p14:creationId xmlns:p14="http://schemas.microsoft.com/office/powerpoint/2010/main" val="37230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88640"/>
            <a:ext cx="842493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выявить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педагогические, психологические, организационные проблемы и вопросы, волнующие молодых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специалистов, определить пути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помощи специалистам. 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Участники: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образовательных организаций Кондинского района.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анкетировании приняли участие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респондентов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Учителя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предметники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(русский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языки и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литература, математика). Учителя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начальных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классов и воспитатели.                                       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46844143"/>
              </p:ext>
            </p:extLst>
          </p:nvPr>
        </p:nvGraphicFramePr>
        <p:xfrm>
          <a:off x="1259632" y="3512627"/>
          <a:ext cx="6096000" cy="2929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56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424935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Проведено 3 анкеты: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C50BB8"/>
                </a:solidFill>
                <a:latin typeface="Times New Roman" pitchFamily="18" charset="0"/>
                <a:cs typeface="Times New Roman" pitchFamily="18" charset="0"/>
              </a:rPr>
              <a:t>Анкета № 1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направлена на выявление затруднений молодого педагога.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C50BB8"/>
                </a:solidFill>
                <a:latin typeface="Times New Roman" pitchFamily="18" charset="0"/>
                <a:cs typeface="Times New Roman" pitchFamily="18" charset="0"/>
              </a:rPr>
              <a:t>Анкета № 2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направлена на определение степени удовлетворенности условиями работы молодого педагога в образовательной организации.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C50BB8"/>
                </a:solidFill>
                <a:latin typeface="Times New Roman" pitchFamily="18" charset="0"/>
                <a:cs typeface="Times New Roman" pitchFamily="18" charset="0"/>
              </a:rPr>
              <a:t>Анкета № 3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направлена на определение степени эмоционального комфорта молодого педагога.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Полученные данные позволили выявить следующее:</a:t>
            </a:r>
          </a:p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C50BB8"/>
                </a:solidFill>
                <a:latin typeface="Times New Roman" pitchFamily="18" charset="0"/>
                <a:cs typeface="Times New Roman" pitchFamily="18" charset="0"/>
              </a:rPr>
              <a:t>Анкета № 1</a:t>
            </a: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Что Вам нравится в педагогической работе?</a:t>
            </a:r>
          </a:p>
          <a:p>
            <a:pPr algn="ctr">
              <a:lnSpc>
                <a:spcPct val="150000"/>
              </a:lnSpc>
            </a:pP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83048999"/>
              </p:ext>
            </p:extLst>
          </p:nvPr>
        </p:nvGraphicFramePr>
        <p:xfrm>
          <a:off x="612776" y="4005064"/>
          <a:ext cx="777564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4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8424935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Что вызвало наибольшие проблемы в период адаптации на новом рабочем месте?</a:t>
            </a:r>
          </a:p>
          <a:p>
            <a:pPr>
              <a:lnSpc>
                <a:spcPct val="150000"/>
              </a:lnSpc>
            </a:pPr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5264598"/>
              </p:ext>
            </p:extLst>
          </p:nvPr>
        </p:nvGraphicFramePr>
        <p:xfrm>
          <a:off x="467544" y="1196752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8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48688584"/>
              </p:ext>
            </p:extLst>
          </p:nvPr>
        </p:nvGraphicFramePr>
        <p:xfrm>
          <a:off x="395536" y="260648"/>
          <a:ext cx="417646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30072121"/>
              </p:ext>
            </p:extLst>
          </p:nvPr>
        </p:nvGraphicFramePr>
        <p:xfrm>
          <a:off x="4788024" y="260648"/>
          <a:ext cx="38884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226539824"/>
              </p:ext>
            </p:extLst>
          </p:nvPr>
        </p:nvGraphicFramePr>
        <p:xfrm>
          <a:off x="539552" y="3068960"/>
          <a:ext cx="777686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503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43445493"/>
              </p:ext>
            </p:extLst>
          </p:nvPr>
        </p:nvGraphicFramePr>
        <p:xfrm>
          <a:off x="611560" y="188640"/>
          <a:ext cx="77768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34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58165689"/>
              </p:ext>
            </p:extLst>
          </p:nvPr>
        </p:nvGraphicFramePr>
        <p:xfrm>
          <a:off x="611560" y="188640"/>
          <a:ext cx="7776864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002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35110222"/>
              </p:ext>
            </p:extLst>
          </p:nvPr>
        </p:nvGraphicFramePr>
        <p:xfrm>
          <a:off x="251520" y="188640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60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89330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</a:rPr>
              <a:t>Удовлетворенность </a:t>
            </a:r>
            <a:r>
              <a:rPr lang="ru-RU" dirty="0">
                <a:solidFill>
                  <a:srgbClr val="002060"/>
                </a:solidFill>
              </a:rPr>
              <a:t>своими условиями труда показали </a:t>
            </a:r>
            <a:r>
              <a:rPr lang="ru-RU" dirty="0" smtClean="0">
                <a:solidFill>
                  <a:srgbClr val="002060"/>
                </a:solidFill>
              </a:rPr>
              <a:t>90% </a:t>
            </a:r>
            <a:r>
              <a:rPr lang="ru-RU" dirty="0">
                <a:solidFill>
                  <a:srgbClr val="002060"/>
                </a:solidFill>
              </a:rPr>
              <a:t>молодых педагогов, у </a:t>
            </a:r>
            <a:r>
              <a:rPr lang="ru-RU" dirty="0" smtClean="0">
                <a:solidFill>
                  <a:srgbClr val="002060"/>
                </a:solidFill>
              </a:rPr>
              <a:t>10% </a:t>
            </a:r>
            <a:r>
              <a:rPr lang="ru-RU" dirty="0">
                <a:solidFill>
                  <a:srgbClr val="002060"/>
                </a:solidFill>
              </a:rPr>
              <a:t>вопрос об удовлетворенности условий труда вызвали затруднения при ответе, что скорее всего свидетельствует о наличии некоторых негативных факторах, влияющих на условия труда молодого </a:t>
            </a:r>
            <a:r>
              <a:rPr lang="ru-RU" dirty="0" smtClean="0">
                <a:solidFill>
                  <a:srgbClr val="002060"/>
                </a:solidFill>
              </a:rPr>
              <a:t>педагога.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9998"/>
            <a:ext cx="1467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50BB8"/>
                </a:solidFill>
                <a:latin typeface="Times New Roman" pitchFamily="18" charset="0"/>
                <a:cs typeface="Times New Roman" pitchFamily="18" charset="0"/>
              </a:rPr>
              <a:t>Анкета № 2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2066658"/>
            <a:ext cx="60287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C50BB8"/>
                </a:solidFill>
                <a:latin typeface="Times New Roman" pitchFamily="18" charset="0"/>
                <a:cs typeface="Times New Roman" pitchFamily="18" charset="0"/>
              </a:rPr>
              <a:t>Анкета № </a:t>
            </a:r>
            <a:r>
              <a:rPr lang="ru-RU" b="1" dirty="0" smtClean="0">
                <a:solidFill>
                  <a:srgbClr val="C50BB8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Определение степени эмоциональной комфортности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49786314"/>
              </p:ext>
            </p:extLst>
          </p:nvPr>
        </p:nvGraphicFramePr>
        <p:xfrm>
          <a:off x="539552" y="2852936"/>
          <a:ext cx="7776864" cy="3530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15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Эркер">
    <a:majorFont>
      <a:latin typeface="Century Schoolbook"/>
      <a:ea typeface=""/>
      <a:cs typeface=""/>
      <a:font script="Jpan" typeface="ＭＳ Ｐ明朝"/>
      <a:font script="Hang" typeface="휴먼매직체"/>
      <a:font script="Hans" typeface="华文楷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 Schoolbook"/>
      <a:ea typeface=""/>
      <a:cs typeface=""/>
      <a:font script="Jpan" typeface="ＭＳ Ｐ明朝"/>
      <a:font script="Hang" typeface="휴먼매직체"/>
      <a:font script="Hans" typeface="宋体"/>
      <a:font script="Hant" typeface="新細明體"/>
      <a:font script="Arab" typeface="Times New Roman"/>
      <a:font script="Hebr" typeface="Times New Roman"/>
      <a:font script="Thai" typeface="KodchiangUPC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inorFont>
  </a:fontScheme>
  <a:fmtScheme name="Эркер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58000"/>
              <a:satMod val="125000"/>
            </a:schemeClr>
          </a:gs>
          <a:gs pos="40000">
            <a:schemeClr val="phClr">
              <a:tint val="90000"/>
              <a:shade val="90000"/>
              <a:satMod val="120000"/>
            </a:schemeClr>
          </a:gs>
          <a:gs pos="100000">
            <a:schemeClr val="phClr">
              <a:tint val="50000"/>
            </a:schemeClr>
          </a:gs>
        </a:gsLst>
        <a:lin ang="16200000" scaled="1"/>
      </a:gradFill>
      <a:blipFill>
        <a:blip xmlns:r="http://schemas.openxmlformats.org/officeDocument/2006/relationships" r:embed="rId1">
          <a:duotone>
            <a:schemeClr val="phClr">
              <a:shade val="80000"/>
            </a:schemeClr>
            <a:schemeClr val="phClr">
              <a:tint val="91000"/>
            </a:schemeClr>
          </a:duotone>
        </a:blip>
        <a:tile tx="0" ty="0" sx="40000" sy="50000" flip="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174</TotalTime>
  <Words>463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 Мониторинг адаптации молодых педагогов  к профессиональной деятельности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Аналитическая справка  по результатам анкетирования молодых педагогов</dc:title>
  <dc:creator>Начальник ОППС</dc:creator>
  <cp:lastModifiedBy>Свяжина</cp:lastModifiedBy>
  <cp:revision>18</cp:revision>
  <dcterms:created xsi:type="dcterms:W3CDTF">2023-09-27T10:13:04Z</dcterms:created>
  <dcterms:modified xsi:type="dcterms:W3CDTF">2023-11-29T09:07:58Z</dcterms:modified>
</cp:coreProperties>
</file>