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47" r:id="rId2"/>
    <p:sldId id="359" r:id="rId3"/>
    <p:sldId id="362" r:id="rId4"/>
    <p:sldId id="379" r:id="rId5"/>
    <p:sldId id="363" r:id="rId6"/>
    <p:sldId id="364" r:id="rId7"/>
    <p:sldId id="365" r:id="rId8"/>
    <p:sldId id="374" r:id="rId9"/>
    <p:sldId id="373" r:id="rId10"/>
    <p:sldId id="372" r:id="rId11"/>
    <p:sldId id="274" r:id="rId12"/>
    <p:sldId id="280" r:id="rId13"/>
    <p:sldId id="375" r:id="rId14"/>
    <p:sldId id="376" r:id="rId15"/>
    <p:sldId id="366" r:id="rId16"/>
    <p:sldId id="367" r:id="rId17"/>
    <p:sldId id="370" r:id="rId18"/>
    <p:sldId id="343" r:id="rId19"/>
    <p:sldId id="323" r:id="rId20"/>
    <p:sldId id="378" r:id="rId21"/>
    <p:sldId id="34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80FD1B3-480D-468D-A533-E1DEEEE2E118}">
          <p14:sldIdLst>
            <p14:sldId id="347"/>
            <p14:sldId id="359"/>
            <p14:sldId id="362"/>
            <p14:sldId id="379"/>
            <p14:sldId id="363"/>
            <p14:sldId id="364"/>
            <p14:sldId id="365"/>
            <p14:sldId id="374"/>
            <p14:sldId id="373"/>
            <p14:sldId id="372"/>
            <p14:sldId id="274"/>
            <p14:sldId id="280"/>
            <p14:sldId id="375"/>
            <p14:sldId id="376"/>
            <p14:sldId id="366"/>
            <p14:sldId id="367"/>
            <p14:sldId id="370"/>
            <p14:sldId id="343"/>
            <p14:sldId id="323"/>
            <p14:sldId id="378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8" autoAdjust="0"/>
    <p:restoredTop sz="94660"/>
  </p:normalViewPr>
  <p:slideViewPr>
    <p:cSldViewPr showGuides="1">
      <p:cViewPr varScale="1">
        <p:scale>
          <a:sx n="78" d="100"/>
          <a:sy n="78" d="100"/>
        </p:scale>
        <p:origin x="1013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5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2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3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9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3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2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12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4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0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7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2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E3595-32A1-4991-9241-05C27B96C69F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B1421-FD05-4B1D-91A9-700A7D0BA8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75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ogemath22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" y="1974532"/>
            <a:ext cx="4571810" cy="14544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>
            <a:spLocks/>
          </p:cNvSpPr>
          <p:nvPr/>
        </p:nvSpPr>
        <p:spPr>
          <a:xfrm>
            <a:off x="4572000" y="1988840"/>
            <a:ext cx="4571810" cy="143264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3131840" y="1181712"/>
            <a:ext cx="2952328" cy="2967368"/>
            <a:chOff x="2843808" y="1700808"/>
            <a:chExt cx="3456384" cy="3473992"/>
          </a:xfrm>
        </p:grpSpPr>
        <p:sp>
          <p:nvSpPr>
            <p:cNvPr id="5" name="Овал 4"/>
            <p:cNvSpPr/>
            <p:nvPr/>
          </p:nvSpPr>
          <p:spPr>
            <a:xfrm>
              <a:off x="2843808" y="1700808"/>
              <a:ext cx="3456384" cy="34739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499" y="1828490"/>
              <a:ext cx="2944623" cy="3185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36702" y="188640"/>
            <a:ext cx="91438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002060"/>
                </a:solidFill>
                <a:latin typeface="Bookman Old Style" pitchFamily="18" charset="0"/>
              </a:rPr>
              <a:t>МУНИЦИПАЛЬНОЕ ОБРАЗОВАТЕЛЬНОЕ УЧРЕЖДЕНИЕ </a:t>
            </a:r>
          </a:p>
          <a:p>
            <a:pPr algn="ctr"/>
            <a:r>
              <a:rPr lang="ru-RU" b="1" cap="none" spc="50" dirty="0">
                <a:ln w="11430"/>
                <a:solidFill>
                  <a:srgbClr val="002060"/>
                </a:solidFill>
                <a:latin typeface="Bookman Old Style" pitchFamily="18" charset="0"/>
              </a:rPr>
              <a:t>МЕЖДУРЕЧЕНСКАЯ</a:t>
            </a:r>
          </a:p>
          <a:p>
            <a:pPr algn="ctr"/>
            <a:r>
              <a:rPr lang="ru-RU" b="1" spc="50" dirty="0">
                <a:ln w="11430"/>
                <a:solidFill>
                  <a:srgbClr val="002060"/>
                </a:solidFill>
                <a:latin typeface="Bookman Old Style" pitchFamily="18" charset="0"/>
              </a:rPr>
              <a:t>СРЕДНЯЯ ОБЩЕОБРАЗОВАТЕЛЬНАЯ ШКОЛА</a:t>
            </a:r>
            <a:endParaRPr lang="ru-RU" b="1" cap="none" spc="50" dirty="0">
              <a:ln w="11430"/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089399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математической грамотности учащихся на уроках и во внеурочное время. </a:t>
            </a:r>
          </a:p>
        </p:txBody>
      </p:sp>
    </p:spTree>
    <p:extLst>
      <p:ext uri="{BB962C8B-B14F-4D97-AF65-F5344CB8AC3E}">
        <p14:creationId xmlns:p14="http://schemas.microsoft.com/office/powerpoint/2010/main" val="42554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66AEA6-C458-405F-8473-6F8CEF7F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882" y="2749742"/>
            <a:ext cx="4986156" cy="373961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0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Измерение расстояния на местности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31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770175" y="5582414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FD44F-8678-4136-8A44-19D6B10E4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04" r="6151" b="5033"/>
          <a:stretch/>
        </p:blipFill>
        <p:spPr>
          <a:xfrm>
            <a:off x="251520" y="790613"/>
            <a:ext cx="3744417" cy="34615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35F371-41DC-4B25-BEBB-09E8D59F9153}"/>
              </a:ext>
            </a:extLst>
          </p:cNvPr>
          <p:cNvSpPr txBox="1"/>
          <p:nvPr/>
        </p:nvSpPr>
        <p:spPr>
          <a:xfrm>
            <a:off x="4150043" y="751765"/>
            <a:ext cx="4616244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4038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этого нужно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Измерить шагами расстояние от кабинета математики до читального зала.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Измерить длину своего шага.</a:t>
            </a:r>
            <a:endParaRPr lang="ru-RU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F903AB-2FCA-491C-8933-4D38EF1C1CB3}"/>
              </a:ext>
            </a:extLst>
          </p:cNvPr>
          <p:cNvSpPr txBox="1"/>
          <p:nvPr/>
        </p:nvSpPr>
        <p:spPr>
          <a:xfrm>
            <a:off x="149833" y="4607846"/>
            <a:ext cx="3942049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Составь таблицу для перевода своих шагов в метры.</a:t>
            </a:r>
            <a:endParaRPr lang="ru-RU" sz="12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Записать ответ.</a:t>
            </a:r>
            <a:endParaRPr lang="ru-RU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8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48602" y="5570087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22700"/>
          <a:stretch/>
        </p:blipFill>
        <p:spPr>
          <a:xfrm>
            <a:off x="379837" y="1537740"/>
            <a:ext cx="3700844" cy="35907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9232" b="26602"/>
          <a:stretch/>
        </p:blipFill>
        <p:spPr>
          <a:xfrm>
            <a:off x="4351416" y="1537740"/>
            <a:ext cx="4057030" cy="35907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26574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МАТЕМАТИЧЕСКАЯ РЕКРЕАЦИЯ</a:t>
            </a:r>
          </a:p>
        </p:txBody>
      </p:sp>
    </p:spTree>
    <p:extLst>
      <p:ext uri="{BB962C8B-B14F-4D97-AF65-F5344CB8AC3E}">
        <p14:creationId xmlns:p14="http://schemas.microsoft.com/office/powerpoint/2010/main" val="2835074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48602" y="5589376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26574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МАТЕМАТИЧЕСКАЯ РЕКРЕАЦИЯ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CE5F24-12E3-4D1D-8B54-4A1E9E4FE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135" y="1209863"/>
            <a:ext cx="5919729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05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940310" y="5634000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A03B18-C58B-4D29-B373-839131F67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06"/>
          <a:stretch/>
        </p:blipFill>
        <p:spPr>
          <a:xfrm>
            <a:off x="0" y="764704"/>
            <a:ext cx="5330497" cy="34099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C2684E-DFBB-4FBB-B210-CB403B17F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735552"/>
            <a:ext cx="4461925" cy="36335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AC6386-8311-4257-9CDF-F0EAD1CD6362}"/>
              </a:ext>
            </a:extLst>
          </p:cNvPr>
          <p:cNvSpPr txBox="1"/>
          <p:nvPr/>
        </p:nvSpPr>
        <p:spPr>
          <a:xfrm>
            <a:off x="1763688" y="251356"/>
            <a:ext cx="538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 – ориентированная задача «Квартира»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7F0C7-3D7A-45F8-8C11-B47787675188}"/>
              </a:ext>
            </a:extLst>
          </p:cNvPr>
          <p:cNvSpPr txBox="1"/>
          <p:nvPr/>
        </p:nvSpPr>
        <p:spPr>
          <a:xfrm>
            <a:off x="3026" y="4148020"/>
            <a:ext cx="874786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38125" algn="just">
              <a:spcAft>
                <a:spcPts val="800"/>
              </a:spcAft>
            </a:pPr>
            <a:r>
              <a:rPr lang="ru-RU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плане изображена схема квартиры. Квартира имеет прямоугольную форму. Вход и выход осуществляются через единственную дверь.</a:t>
            </a:r>
            <a:endParaRPr lang="ru-RU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spcAft>
                <a:spcPts val="800"/>
              </a:spcAft>
            </a:pPr>
            <a:r>
              <a:rPr lang="ru-RU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входе в квартиру расположен коридор, отмеченный цифрой 1, а справа находится кладовая комната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Гостиная занимает наибольшую площадь в квартире, а слева от нее находится кухня. Прямо перед гостиной находится детская.</a:t>
            </a: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38125" algn="just">
              <a:spcAft>
                <a:spcPts val="800"/>
              </a:spcAft>
            </a:pPr>
            <a:r>
              <a:rPr lang="ru-RU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верхнем правом углу схемы находится санузел, отмеченный цифрой 6. </a:t>
            </a:r>
          </a:p>
          <a:p>
            <a:pPr indent="238125" algn="just">
              <a:spcAft>
                <a:spcPts val="800"/>
              </a:spcAft>
            </a:pPr>
            <a:r>
              <a:rPr lang="ru-RU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 напротив него располагается ванная комната.</a:t>
            </a:r>
            <a:endParaRPr lang="ru-RU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88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2EDD72-98DA-44CE-82F5-786EFBD2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239" y="2468242"/>
            <a:ext cx="4318991" cy="336167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943270" y="5634000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B639BA-C576-4515-B521-A5310659EC78}"/>
              </a:ext>
            </a:extLst>
          </p:cNvPr>
          <p:cNvSpPr txBox="1"/>
          <p:nvPr/>
        </p:nvSpPr>
        <p:spPr>
          <a:xfrm>
            <a:off x="1763688" y="251356"/>
            <a:ext cx="538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 – ориентированная задача «Квартира»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CF867D-6138-45A5-8761-F5B90D87121B}"/>
              </a:ext>
            </a:extLst>
          </p:cNvPr>
          <p:cNvSpPr txBox="1"/>
          <p:nvPr/>
        </p:nvSpPr>
        <p:spPr>
          <a:xfrm>
            <a:off x="2071" y="4214895"/>
            <a:ext cx="4641937" cy="24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объектов, указанных в таблице, определите, какими цифрами они обозначены на схеме. Заполните таблицу, в ответ запишите последовательность четырех цифр.</a:t>
            </a:r>
            <a:endParaRPr lang="ru-RU" sz="24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1DD939-82E8-493D-B005-D7B6BFFC2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" y="857251"/>
            <a:ext cx="4457595" cy="32918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160F66E-EBC1-48FF-97FD-6250D33583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049"/>
          <a:stretch/>
        </p:blipFill>
        <p:spPr>
          <a:xfrm>
            <a:off x="4509823" y="869152"/>
            <a:ext cx="4241067" cy="65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6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EDEE12-5D06-40F3-9A74-ED73D883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451" y="2490484"/>
            <a:ext cx="4572000" cy="342598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48602" y="5593056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CA211-1CF3-4B38-8BEE-A8BBD29470A7}"/>
              </a:ext>
            </a:extLst>
          </p:cNvPr>
          <p:cNvSpPr txBox="1"/>
          <p:nvPr/>
        </p:nvSpPr>
        <p:spPr>
          <a:xfrm>
            <a:off x="1259632" y="271684"/>
            <a:ext cx="6082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 – ориентированная задача «Путешествия»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13CAB8-91C1-4E43-9086-769B0972F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5" y="842183"/>
            <a:ext cx="4273666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93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20846" y="5531612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CA211-1CF3-4B38-8BEE-A8BBD29470A7}"/>
              </a:ext>
            </a:extLst>
          </p:cNvPr>
          <p:cNvSpPr txBox="1"/>
          <p:nvPr/>
        </p:nvSpPr>
        <p:spPr>
          <a:xfrm>
            <a:off x="1259632" y="271684"/>
            <a:ext cx="6082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 – ориентированная задача «Путешествия»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FCF801-9C28-4D57-8E8A-86AD64B8F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9"/>
          <a:stretch/>
        </p:blipFill>
        <p:spPr>
          <a:xfrm>
            <a:off x="153399" y="856501"/>
            <a:ext cx="4572001" cy="37310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424524-FF2A-4694-8950-132DB3195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305" y="869307"/>
            <a:ext cx="4254849" cy="1156209"/>
          </a:xfrm>
          <a:prstGeom prst="rect">
            <a:avLst/>
          </a:prstGeom>
        </p:spPr>
      </p:pic>
      <p:pic>
        <p:nvPicPr>
          <p:cNvPr id="20" name="Рисунок 12">
            <a:extLst>
              <a:ext uri="{FF2B5EF4-FFF2-40B4-BE49-F238E27FC236}">
                <a16:creationId xmlns:a16="http://schemas.microsoft.com/office/drawing/2014/main" id="{F4B05956-BAC4-45B2-AB59-093E33D3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38"/>
          <a:stretch>
            <a:fillRect/>
          </a:stretch>
        </p:blipFill>
        <p:spPr bwMode="auto">
          <a:xfrm>
            <a:off x="4637529" y="2236996"/>
            <a:ext cx="41979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13">
            <a:extLst>
              <a:ext uri="{FF2B5EF4-FFF2-40B4-BE49-F238E27FC236}">
                <a16:creationId xmlns:a16="http://schemas.microsoft.com/office/drawing/2014/main" id="{4A492A6F-FBFA-404D-ABBC-FB901C2B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52"/>
          <a:stretch>
            <a:fillRect/>
          </a:stretch>
        </p:blipFill>
        <p:spPr bwMode="auto">
          <a:xfrm>
            <a:off x="4604527" y="3607564"/>
            <a:ext cx="4230927" cy="8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DD5939BE-6AEE-4CAC-8897-DA7B9DE2A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67922"/>
              </p:ext>
            </p:extLst>
          </p:nvPr>
        </p:nvGraphicFramePr>
        <p:xfrm>
          <a:off x="364817" y="4859459"/>
          <a:ext cx="6264696" cy="987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6174">
                  <a:extLst>
                    <a:ext uri="{9D8B030D-6E8A-4147-A177-3AD203B41FA5}">
                      <a16:colId xmlns:a16="http://schemas.microsoft.com/office/drawing/2014/main" val="341383763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143081734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317164574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721502215"/>
                    </a:ext>
                  </a:extLst>
                </a:gridCol>
              </a:tblGrid>
              <a:tr h="595730">
                <a:tc>
                  <a:txBody>
                    <a:bodyPr/>
                    <a:lstStyle/>
                    <a:p>
                      <a:r>
                        <a:rPr lang="ru-RU" dirty="0"/>
                        <a:t>Насел. пункты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д.Николаевка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Д.Игнатьево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Д.Березовка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809303"/>
                  </a:ext>
                </a:extLst>
              </a:tr>
              <a:tr h="391713">
                <a:tc>
                  <a:txBody>
                    <a:bodyPr/>
                    <a:lstStyle/>
                    <a:p>
                      <a:r>
                        <a:rPr lang="ru-RU" dirty="0"/>
                        <a:t>Цифры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543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97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48602" y="5531612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931954-75A4-4EC9-A295-A27961F6149D}"/>
              </a:ext>
            </a:extLst>
          </p:cNvPr>
          <p:cNvSpPr txBox="1"/>
          <p:nvPr/>
        </p:nvSpPr>
        <p:spPr>
          <a:xfrm>
            <a:off x="1777482" y="265740"/>
            <a:ext cx="5749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 – ориентированная задача «Зонтик»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0200296-1DFB-4307-A34D-7B7F5C06C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40767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66CF70-9B34-40AB-B110-1298FAFEC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1321627"/>
            <a:ext cx="4840644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0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kern="0" dirty="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Практико – ориентированная задача «Шины».</a:t>
            </a:r>
            <a:endParaRPr lang="ru-RU" sz="900" dirty="0">
              <a:solidFill>
                <a:srgbClr val="FFC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770175" y="5582414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5423F6-D5E7-428E-943E-D83DD509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999" y="798464"/>
            <a:ext cx="4572000" cy="32672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5CEB53-956D-43E1-A09D-4EFF640E8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2" y="1090137"/>
            <a:ext cx="4242064" cy="3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39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64612" y="5568318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4B23E-5410-4A42-884C-88066A7E21BC}"/>
              </a:ext>
            </a:extLst>
          </p:cNvPr>
          <p:cNvSpPr txBox="1"/>
          <p:nvPr/>
        </p:nvSpPr>
        <p:spPr>
          <a:xfrm>
            <a:off x="1211953" y="285728"/>
            <a:ext cx="6880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kern="0" dirty="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Практико – ориентированная задача «Форматы листов»</a:t>
            </a:r>
            <a:endParaRPr lang="ru-RU" sz="900" dirty="0">
              <a:solidFill>
                <a:srgbClr val="FFC00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3FEA62-A5D1-4CFC-B04B-82CA959DE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27778" r="25833" b="14444"/>
          <a:stretch/>
        </p:blipFill>
        <p:spPr>
          <a:xfrm>
            <a:off x="82952" y="3711898"/>
            <a:ext cx="4267200" cy="29718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AC615D-F371-455C-BFC3-92410EFF0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04"/>
          <a:stretch/>
        </p:blipFill>
        <p:spPr>
          <a:xfrm>
            <a:off x="4025097" y="805685"/>
            <a:ext cx="4807974" cy="31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69203" y="5531612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0AB48D48-A612-4A90-A20B-D6BB50FD0D4C}"/>
              </a:ext>
            </a:extLst>
          </p:cNvPr>
          <p:cNvSpPr txBox="1">
            <a:spLocks/>
          </p:cNvSpPr>
          <p:nvPr/>
        </p:nvSpPr>
        <p:spPr>
          <a:xfrm>
            <a:off x="755042" y="319976"/>
            <a:ext cx="6841294" cy="283411"/>
          </a:xfrm>
          <a:prstGeom prst="rect">
            <a:avLst/>
          </a:prstGeom>
        </p:spPr>
        <p:txBody>
          <a:bodyPr vert="horz" wrap="square" lIns="0" tIns="635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">
              <a:spcBef>
                <a:spcPts val="50"/>
              </a:spcBef>
            </a:pPr>
            <a:r>
              <a:rPr lang="ru-RU" sz="1800" b="1" spc="-3" dirty="0">
                <a:solidFill>
                  <a:srgbClr val="FFC000"/>
                </a:solidFill>
              </a:rPr>
              <a:t>Функциональная</a:t>
            </a:r>
            <a:r>
              <a:rPr lang="ru-RU" sz="1800" b="1" spc="-38" dirty="0">
                <a:solidFill>
                  <a:srgbClr val="FFC000"/>
                </a:solidFill>
              </a:rPr>
              <a:t> </a:t>
            </a:r>
            <a:r>
              <a:rPr lang="ru-RU" sz="1800" b="1" spc="-3" dirty="0">
                <a:solidFill>
                  <a:srgbClr val="FFC000"/>
                </a:solidFill>
              </a:rPr>
              <a:t>грамотность</a:t>
            </a:r>
            <a:endParaRPr lang="ru-RU" sz="1800" b="1" dirty="0">
              <a:solidFill>
                <a:srgbClr val="FFC000"/>
              </a:solidFill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C7154AD0-280F-4823-97BA-280E2BA8D180}"/>
              </a:ext>
            </a:extLst>
          </p:cNvPr>
          <p:cNvSpPr txBox="1"/>
          <p:nvPr/>
        </p:nvSpPr>
        <p:spPr>
          <a:xfrm>
            <a:off x="3793937" y="1474295"/>
            <a:ext cx="4586961" cy="246862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«Функциональная грамотность</a:t>
            </a:r>
            <a:r>
              <a:rPr lang="ru-RU" sz="2000" b="1" dirty="0">
                <a:solidFill>
                  <a:srgbClr val="000099"/>
                </a:solidFill>
              </a:rPr>
              <a:t> – это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отношений».</a:t>
            </a:r>
            <a:endParaRPr lang="ru-RU" sz="2000" dirty="0">
              <a:solidFill>
                <a:srgbClr val="000099"/>
              </a:solidFill>
            </a:endParaRPr>
          </a:p>
          <a:p>
            <a:r>
              <a:rPr lang="ru-RU" sz="2000" b="1" dirty="0"/>
              <a:t>                                                 </a:t>
            </a:r>
            <a:endParaRPr sz="1875" dirty="0">
              <a:latin typeface="Lato Heavy"/>
              <a:cs typeface="Lato Heavy"/>
            </a:endParaRPr>
          </a:p>
        </p:txBody>
      </p:sp>
      <p:pic>
        <p:nvPicPr>
          <p:cNvPr id="20" name="Picture 2" descr="C:\Users\ADMIN\Desktop\чсвау4.png">
            <a:extLst>
              <a:ext uri="{FF2B5EF4-FFF2-40B4-BE49-F238E27FC236}">
                <a16:creationId xmlns:a16="http://schemas.microsoft.com/office/drawing/2014/main" id="{8C5DCB0C-A88B-4E75-BBC6-97884764F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r="17645" b="17029"/>
          <a:stretch/>
        </p:blipFill>
        <p:spPr bwMode="auto">
          <a:xfrm>
            <a:off x="386235" y="1402502"/>
            <a:ext cx="2961629" cy="419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695A1A-13E7-4409-88CA-07A56494E6A4}"/>
              </a:ext>
            </a:extLst>
          </p:cNvPr>
          <p:cNvSpPr txBox="1"/>
          <p:nvPr/>
        </p:nvSpPr>
        <p:spPr>
          <a:xfrm>
            <a:off x="400147" y="5642007"/>
            <a:ext cx="4171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</a:rPr>
              <a:t>Алексей Алексеевич Леонтьев – лингвист.</a:t>
            </a:r>
            <a:endParaRPr lang="ru-RU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45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69203" y="5531612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AD0C32-3F85-442F-92CF-F454E894BEB2}"/>
              </a:ext>
            </a:extLst>
          </p:cNvPr>
          <p:cNvSpPr txBox="1"/>
          <p:nvPr/>
        </p:nvSpPr>
        <p:spPr>
          <a:xfrm>
            <a:off x="2286000" y="247874"/>
            <a:ext cx="5072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Тетради сюжетных задач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72872-A1F0-42B3-9C39-EC92CFD4952B}"/>
              </a:ext>
            </a:extLst>
          </p:cNvPr>
          <p:cNvSpPr txBox="1"/>
          <p:nvPr/>
        </p:nvSpPr>
        <p:spPr>
          <a:xfrm>
            <a:off x="527066" y="823651"/>
            <a:ext cx="8176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работы с заданиями на ФГ с 8,9 классами использую тетради сюжетных задач из ОГЭ, предложенные сообществом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Подготовка к ОГЭ 2024: Математика</a:t>
            </a:r>
            <a:r>
              <a:rPr lang="ru-RU" sz="2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ВК. 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72A02D-4775-4818-A087-037A2D259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19620" r="24801" b="5201"/>
          <a:stretch/>
        </p:blipFill>
        <p:spPr>
          <a:xfrm>
            <a:off x="93461" y="2139950"/>
            <a:ext cx="4211592" cy="32776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8319BF-DFE8-41F1-B384-E52B5351DD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3" t="19621" r="24801" b="7896"/>
          <a:stretch/>
        </p:blipFill>
        <p:spPr>
          <a:xfrm>
            <a:off x="4493588" y="2153834"/>
            <a:ext cx="4410983" cy="33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75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60570"/>
            <a:ext cx="4571810" cy="14544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>
            <a:spLocks/>
          </p:cNvSpPr>
          <p:nvPr/>
        </p:nvSpPr>
        <p:spPr>
          <a:xfrm>
            <a:off x="4537302" y="1432103"/>
            <a:ext cx="4571810" cy="143264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2915816" y="332656"/>
            <a:ext cx="2952328" cy="2967368"/>
            <a:chOff x="2843808" y="1700808"/>
            <a:chExt cx="3456384" cy="3473992"/>
          </a:xfrm>
        </p:grpSpPr>
        <p:sp>
          <p:nvSpPr>
            <p:cNvPr id="5" name="Овал 4"/>
            <p:cNvSpPr/>
            <p:nvPr/>
          </p:nvSpPr>
          <p:spPr>
            <a:xfrm>
              <a:off x="2843808" y="1700808"/>
              <a:ext cx="3456384" cy="34739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499" y="1828490"/>
              <a:ext cx="2944623" cy="3185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36702" y="188640"/>
            <a:ext cx="91438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002060"/>
                </a:solidFill>
                <a:latin typeface="Bookman Old Style" pitchFamily="18" charset="0"/>
              </a:rPr>
              <a:t>МУНИЦИПАЛЬНОЕ ОБРАЗОВАТЕЛЬНОЕ УЧРЕЖДЕНИЕ </a:t>
            </a:r>
          </a:p>
          <a:p>
            <a:pPr algn="ctr"/>
            <a:r>
              <a:rPr lang="ru-RU" b="1" cap="none" spc="50" dirty="0">
                <a:ln w="11430"/>
                <a:solidFill>
                  <a:srgbClr val="002060"/>
                </a:solidFill>
                <a:latin typeface="Bookman Old Style" pitchFamily="18" charset="0"/>
              </a:rPr>
              <a:t>МЕЖДУРЕЧЕНСКАЯ</a:t>
            </a:r>
          </a:p>
          <a:p>
            <a:pPr algn="ctr"/>
            <a:r>
              <a:rPr lang="ru-RU" b="1" spc="50" dirty="0">
                <a:ln w="11430"/>
                <a:solidFill>
                  <a:srgbClr val="002060"/>
                </a:solidFill>
                <a:latin typeface="Bookman Old Style" pitchFamily="18" charset="0"/>
              </a:rPr>
              <a:t>СРЕДНЯЯ ОБЩЕОБРАЗОВАТЕЛЬНАЯ ШКОЛА</a:t>
            </a:r>
            <a:endParaRPr lang="ru-RU" b="1" cap="none" spc="50" dirty="0">
              <a:ln w="11430"/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52363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012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9EB69447-5341-46B3-8A41-6FE2FBC43959}"/>
              </a:ext>
            </a:extLst>
          </p:cNvPr>
          <p:cNvSpPr/>
          <p:nvPr/>
        </p:nvSpPr>
        <p:spPr>
          <a:xfrm>
            <a:off x="0" y="1254468"/>
            <a:ext cx="8892595" cy="410527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9179D4"/>
          </a:solidFill>
        </p:spPr>
        <p:txBody>
          <a:bodyPr wrap="square" lIns="0" tIns="0" rIns="0" bIns="0" rtlCol="0"/>
          <a:lstStyle/>
          <a:p>
            <a:r>
              <a:rPr lang="ru-RU" sz="900" b="1" dirty="0">
                <a:latin typeface="Lato Heavy"/>
                <a:cs typeface="Lato Heavy"/>
              </a:rPr>
              <a:t> </a:t>
            </a: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  <a:p>
            <a:endParaRPr lang="ru-RU" sz="900" b="1" dirty="0">
              <a:latin typeface="Lato Heavy"/>
              <a:cs typeface="Lato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Математическая грамотность</a:t>
            </a:r>
            <a:endParaRPr lang="ru-RU" b="1" dirty="0">
              <a:solidFill>
                <a:srgbClr val="FFC000"/>
              </a:solidFill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69203" y="5531612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C19B62F7-5D9F-49BB-A193-1C1FA647892B}"/>
              </a:ext>
            </a:extLst>
          </p:cNvPr>
          <p:cNvSpPr/>
          <p:nvPr/>
        </p:nvSpPr>
        <p:spPr>
          <a:xfrm>
            <a:off x="250825" y="2008909"/>
            <a:ext cx="1809750" cy="2600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A621280-2048-4275-869F-477B2DC45A55}"/>
              </a:ext>
            </a:extLst>
          </p:cNvPr>
          <p:cNvSpPr/>
          <p:nvPr/>
        </p:nvSpPr>
        <p:spPr>
          <a:xfrm>
            <a:off x="2083390" y="1475989"/>
            <a:ext cx="6667500" cy="2185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грамотность включает:</a:t>
            </a:r>
          </a:p>
          <a:p>
            <a:pPr marL="142875" indent="-142875">
              <a:buFont typeface="Wingdings" pitchFamily="2" charset="2"/>
              <a:buChar char="ü"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мыслить математически;</a:t>
            </a:r>
          </a:p>
          <a:p>
            <a:pPr marL="142875" indent="-142875">
              <a:buFont typeface="Wingdings" pitchFamily="2" charset="2"/>
              <a:buChar char="ü"/>
            </a:pP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формулировать,  применять и интерпретировать математику для решения задач в разнообразных практических контекстах.</a:t>
            </a:r>
          </a:p>
          <a:p>
            <a:pPr marL="142875" indent="-142875">
              <a:buFont typeface="Wingdings" pitchFamily="2" charset="2"/>
              <a:buChar char="ü"/>
            </a:pPr>
            <a:endParaRPr lang="ru-RU" sz="900" dirty="0"/>
          </a:p>
          <a:p>
            <a:pPr marL="142875" indent="-142875"/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183912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C37500-F0F1-49D9-AA08-036D4DCF0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6" t="57408" r="15833" b="4814"/>
          <a:stretch/>
        </p:blipFill>
        <p:spPr>
          <a:xfrm>
            <a:off x="395536" y="3199526"/>
            <a:ext cx="8495446" cy="253373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69203" y="5531612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D0A1175-E796-4371-B578-FAB3A36B1F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0" t="11481" r="12916" b="50741"/>
          <a:stretch/>
        </p:blipFill>
        <p:spPr>
          <a:xfrm>
            <a:off x="396147" y="860208"/>
            <a:ext cx="8432293" cy="23483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AD0C32-3F85-442F-92CF-F454E894BEB2}"/>
              </a:ext>
            </a:extLst>
          </p:cNvPr>
          <p:cNvSpPr txBox="1"/>
          <p:nvPr/>
        </p:nvSpPr>
        <p:spPr>
          <a:xfrm>
            <a:off x="3268914" y="247874"/>
            <a:ext cx="204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https://edsoo.ru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8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22429" y="5587410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4B23E-5410-4A42-884C-88066A7E21BC}"/>
              </a:ext>
            </a:extLst>
          </p:cNvPr>
          <p:cNvSpPr txBox="1"/>
          <p:nvPr/>
        </p:nvSpPr>
        <p:spPr>
          <a:xfrm>
            <a:off x="1691680" y="291348"/>
            <a:ext cx="5452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Практико – ориентированная задача</a:t>
            </a:r>
            <a:endParaRPr lang="ru-RU" sz="900" dirty="0">
              <a:solidFill>
                <a:srgbClr val="FFC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BB597C-B1AB-414C-B91F-5245362FF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9798"/>
            <a:ext cx="4622799" cy="32289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6A8321-A1C6-48CB-8934-85961C8A5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876300"/>
            <a:ext cx="4521200" cy="34480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C9D920-13F3-4D80-843F-35CAC9FD626F}"/>
              </a:ext>
            </a:extLst>
          </p:cNvPr>
          <p:cNvSpPr txBox="1"/>
          <p:nvPr/>
        </p:nvSpPr>
        <p:spPr>
          <a:xfrm>
            <a:off x="88335" y="988975"/>
            <a:ext cx="4416425" cy="6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540" algn="ctr">
              <a:lnSpc>
                <a:spcPct val="107400"/>
              </a:lnSpc>
              <a:spcBef>
                <a:spcPts val="50"/>
              </a:spcBef>
            </a:pPr>
            <a:r>
              <a:rPr lang="ru-RU" sz="1800" dirty="0">
                <a:solidFill>
                  <a:srgbClr val="000099"/>
                </a:solidFill>
                <a:latin typeface="Lato Heavy"/>
                <a:cs typeface="Lato Heavy"/>
              </a:rPr>
              <a:t>«Измерение ограждений школьной территории»</a:t>
            </a:r>
          </a:p>
        </p:txBody>
      </p:sp>
    </p:spTree>
    <p:extLst>
      <p:ext uri="{BB962C8B-B14F-4D97-AF65-F5344CB8AC3E}">
        <p14:creationId xmlns:p14="http://schemas.microsoft.com/office/powerpoint/2010/main" val="115324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C69171-AF62-4542-9AD5-64B1DE32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855" y="2582141"/>
            <a:ext cx="4558146" cy="341860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48602" y="5556366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4B23E-5410-4A42-884C-88066A7E21BC}"/>
              </a:ext>
            </a:extLst>
          </p:cNvPr>
          <p:cNvSpPr txBox="1"/>
          <p:nvPr/>
        </p:nvSpPr>
        <p:spPr>
          <a:xfrm>
            <a:off x="1691680" y="291348"/>
            <a:ext cx="5452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kern="0" dirty="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Практико – ориентированная задача</a:t>
            </a:r>
            <a:endParaRPr lang="ru-RU" sz="900" dirty="0">
              <a:solidFill>
                <a:srgbClr val="FFC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8A26AB-4474-43DA-B044-BC9F3385C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1" y="805086"/>
            <a:ext cx="4558147" cy="34186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9527C3-A38B-43E0-A3B2-3D67ED1F6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4" y="4497189"/>
            <a:ext cx="4590686" cy="15424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6855A6-14E8-42A5-91D4-8DA27FD59FB9}"/>
              </a:ext>
            </a:extLst>
          </p:cNvPr>
          <p:cNvSpPr txBox="1"/>
          <p:nvPr/>
        </p:nvSpPr>
        <p:spPr>
          <a:xfrm>
            <a:off x="4696002" y="1586510"/>
            <a:ext cx="4054888" cy="66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540" algn="ctr">
              <a:lnSpc>
                <a:spcPct val="107400"/>
              </a:lnSpc>
              <a:spcBef>
                <a:spcPts val="50"/>
              </a:spcBef>
            </a:pPr>
            <a:r>
              <a:rPr lang="ru-RU" sz="1800" dirty="0">
                <a:solidFill>
                  <a:srgbClr val="000099"/>
                </a:solidFill>
                <a:latin typeface="Lato Heavy"/>
                <a:cs typeface="Lato Heavy"/>
              </a:rPr>
              <a:t>«Сбор данных для вычислений –замены школьного ограждения»</a:t>
            </a:r>
          </a:p>
        </p:txBody>
      </p:sp>
    </p:spTree>
    <p:extLst>
      <p:ext uri="{BB962C8B-B14F-4D97-AF65-F5344CB8AC3E}">
        <p14:creationId xmlns:p14="http://schemas.microsoft.com/office/powerpoint/2010/main" val="127312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5935DC-A44A-41D7-9409-02ED837A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2" y="770324"/>
            <a:ext cx="4745182" cy="355888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E6243E-DC75-47C1-945E-CB64C04F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2592532"/>
            <a:ext cx="4597400" cy="344805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/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Garamond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indent="631825"/>
            <a:endParaRPr lang="ru-RU" sz="1000" dirty="0">
              <a:latin typeface="Bookman Old Style" pitchFamily="18" charset="0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48602" y="5578227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4B23E-5410-4A42-884C-88066A7E21BC}"/>
              </a:ext>
            </a:extLst>
          </p:cNvPr>
          <p:cNvSpPr txBox="1"/>
          <p:nvPr/>
        </p:nvSpPr>
        <p:spPr>
          <a:xfrm>
            <a:off x="1691680" y="291348"/>
            <a:ext cx="5452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Практико – ориентированная задача</a:t>
            </a:r>
            <a:endParaRPr lang="ru-RU" sz="900" dirty="0">
              <a:solidFill>
                <a:srgbClr val="FFC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ED5A4E-F2D2-4EFA-882B-F314BF98AC46}"/>
              </a:ext>
            </a:extLst>
          </p:cNvPr>
          <p:cNvSpPr txBox="1"/>
          <p:nvPr/>
        </p:nvSpPr>
        <p:spPr>
          <a:xfrm>
            <a:off x="4697120" y="862837"/>
            <a:ext cx="43754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4013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нужно:</a:t>
            </a:r>
            <a:b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Измерить длину и ширину участка;</a:t>
            </a:r>
            <a:b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Вычислить периметр данного участка;</a:t>
            </a:r>
            <a:b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Узнать размеры профлиста;</a:t>
            </a:r>
            <a:b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2FB117-7D8A-4EE7-AAB5-568F16F1B543}"/>
              </a:ext>
            </a:extLst>
          </p:cNvPr>
          <p:cNvSpPr txBox="1"/>
          <p:nvPr/>
        </p:nvSpPr>
        <p:spPr>
          <a:xfrm>
            <a:off x="17318" y="4495800"/>
            <a:ext cx="4578927" cy="131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>
              <a:lnSpc>
                <a:spcPct val="107000"/>
              </a:lnSpc>
              <a:spcAft>
                <a:spcPts val="400"/>
              </a:spcAf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Найти количество листов;</a:t>
            </a:r>
            <a:br>
              <a:rPr lang="ru-RU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Узнать на различных сайтах стоимость 1 листа железа;</a:t>
            </a:r>
          </a:p>
          <a:p>
            <a:pPr marL="88900">
              <a:lnSpc>
                <a:spcPct val="107000"/>
              </a:lnSpc>
              <a:spcAft>
                <a:spcPts val="400"/>
              </a:spcAf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Вычислить стоимость забора. </a:t>
            </a:r>
            <a:endParaRPr lang="ru-RU" b="1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2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AF60A1-254E-4487-AAF7-A05947479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62" t="27951" b="13718"/>
          <a:stretch/>
        </p:blipFill>
        <p:spPr>
          <a:xfrm>
            <a:off x="639462" y="2827333"/>
            <a:ext cx="3203847" cy="40003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50B047-E9D4-4AD4-8BC8-BC69AA039600}"/>
              </a:ext>
            </a:extLst>
          </p:cNvPr>
          <p:cNvPicPr/>
          <p:nvPr/>
        </p:nvPicPr>
        <p:blipFill>
          <a:blip r:embed="rId3" cstate="print"/>
          <a:srcRect l="17499" r="8650"/>
          <a:stretch>
            <a:fillRect/>
          </a:stretch>
        </p:blipFill>
        <p:spPr bwMode="auto">
          <a:xfrm rot="5400000">
            <a:off x="5057364" y="2864675"/>
            <a:ext cx="2962648" cy="371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0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51520" y="146908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 cap="none" spc="50" dirty="0">
                <a:ln w="11430"/>
                <a:solidFill>
                  <a:srgbClr val="FFC000"/>
                </a:solidFill>
              </a:rPr>
              <a:t>Мини-проект «Упаковка подарка»</a:t>
            </a:r>
            <a:endParaRPr lang="ru-RU" sz="1800" b="1" cap="none" spc="50" dirty="0">
              <a:ln w="11430"/>
              <a:solidFill>
                <a:srgbClr val="FFC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31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869203" y="5531612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9EE8D7-7B85-4092-AD22-4F633363CA63}"/>
              </a:ext>
            </a:extLst>
          </p:cNvPr>
          <p:cNvPicPr/>
          <p:nvPr/>
        </p:nvPicPr>
        <p:blipFill>
          <a:blip r:embed="rId5" cstate="print"/>
          <a:srcRect t="15160" b="13703"/>
          <a:stretch>
            <a:fillRect/>
          </a:stretch>
        </p:blipFill>
        <p:spPr bwMode="auto">
          <a:xfrm>
            <a:off x="379982" y="788684"/>
            <a:ext cx="4241531" cy="227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55CFEB-1853-47F9-A859-8D96D912384A}"/>
              </a:ext>
            </a:extLst>
          </p:cNvPr>
          <p:cNvPicPr/>
          <p:nvPr/>
        </p:nvPicPr>
        <p:blipFill>
          <a:blip r:embed="rId6" cstate="print"/>
          <a:srcRect l="13225" r="17591"/>
          <a:stretch>
            <a:fillRect/>
          </a:stretch>
        </p:blipFill>
        <p:spPr bwMode="auto">
          <a:xfrm rot="5400000">
            <a:off x="5518185" y="213354"/>
            <a:ext cx="2300899" cy="34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871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79A41F-683B-4E52-9E44-394202759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t="10714"/>
          <a:stretch/>
        </p:blipFill>
        <p:spPr>
          <a:xfrm>
            <a:off x="4279610" y="2719217"/>
            <a:ext cx="4433346" cy="335844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80998" y="6633376"/>
            <a:ext cx="4572000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0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90220" y="196212"/>
            <a:ext cx="8962778" cy="617796"/>
          </a:xfrm>
          <a:prstGeom prst="roundRect">
            <a:avLst>
              <a:gd name="adj" fmla="val 23282"/>
            </a:avLst>
          </a:prstGeom>
          <a:solidFill>
            <a:srgbClr val="B4DB6F"/>
          </a:solidFill>
          <a:ln>
            <a:solidFill>
              <a:srgbClr val="B4DB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5536" y="285728"/>
            <a:ext cx="8320276" cy="334960"/>
          </a:xfrm>
          <a:prstGeom prst="roundRect">
            <a:avLst/>
          </a:prstGeom>
          <a:solidFill>
            <a:srgbClr val="6959C7"/>
          </a:solidFill>
          <a:ln>
            <a:solidFill>
              <a:srgbClr val="6959C7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Измерение расстояния на местности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5400000">
            <a:off x="5910788" y="2981806"/>
            <a:ext cx="6143612" cy="18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58082" y="6237312"/>
            <a:ext cx="928694" cy="1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429396"/>
            <a:ext cx="2571768" cy="180000"/>
          </a:xfrm>
          <a:prstGeom prst="rect">
            <a:avLst/>
          </a:prstGeom>
          <a:solidFill>
            <a:srgbClr val="6959C7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31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2" name="Группа 28"/>
          <p:cNvGrpSpPr/>
          <p:nvPr/>
        </p:nvGrpSpPr>
        <p:grpSpPr>
          <a:xfrm>
            <a:off x="7714919" y="5460716"/>
            <a:ext cx="1223992" cy="1224000"/>
            <a:chOff x="8205792" y="5929330"/>
            <a:chExt cx="1223992" cy="1224000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8205792" y="5929330"/>
              <a:ext cx="1223992" cy="122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Рисунок 17" descr="gerb_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7230" y="5992338"/>
              <a:ext cx="1080000" cy="1080000"/>
            </a:xfrm>
            <a:prstGeom prst="rect">
              <a:avLst/>
            </a:prstGeom>
          </p:spPr>
        </p:pic>
      </p:grpSp>
      <p:sp>
        <p:nvSpPr>
          <p:cNvPr id="34818" name="AutoShape 2" descr="http://www.shqiperia.com/skedaret/patinazhi-artistik1.jpg"/>
          <p:cNvSpPr>
            <a:spLocks noChangeAspect="1" noChangeArrowheads="1"/>
          </p:cNvSpPr>
          <p:nvPr/>
        </p:nvSpPr>
        <p:spPr bwMode="auto">
          <a:xfrm>
            <a:off x="155575" y="-1965325"/>
            <a:ext cx="3810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892594" y="136108"/>
            <a:ext cx="180000" cy="628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85A95A-0AEF-4096-852B-46CFACD89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6" t="5918" r="39043" b="22693"/>
          <a:stretch/>
        </p:blipFill>
        <p:spPr>
          <a:xfrm>
            <a:off x="155104" y="944358"/>
            <a:ext cx="4034686" cy="41052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69C59F-6E74-493B-950F-EAE3BE3467DE}"/>
              </a:ext>
            </a:extLst>
          </p:cNvPr>
          <p:cNvSpPr txBox="1"/>
          <p:nvPr/>
        </p:nvSpPr>
        <p:spPr>
          <a:xfrm>
            <a:off x="4279609" y="861259"/>
            <a:ext cx="4586748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80340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Задание: 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измерить в шагах расстояние от  кабинета математики 404 до читального зала и перевести это расстояние в метры.</a:t>
            </a:r>
            <a:endParaRPr lang="ru-RU" sz="1200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737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448</Words>
  <Application>Microsoft Office PowerPoint</Application>
  <PresentationFormat>Экран (4:3)</PresentationFormat>
  <Paragraphs>84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Bookman Old Style</vt:lpstr>
      <vt:lpstr>Calibri</vt:lpstr>
      <vt:lpstr>Garamond</vt:lpstr>
      <vt:lpstr>Lato Heavy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Dmit_ru</dc:creator>
  <cp:lastModifiedBy>Admin</cp:lastModifiedBy>
  <cp:revision>52</cp:revision>
  <dcterms:created xsi:type="dcterms:W3CDTF">2011-08-21T05:43:13Z</dcterms:created>
  <dcterms:modified xsi:type="dcterms:W3CDTF">2024-01-23T19:35:59Z</dcterms:modified>
</cp:coreProperties>
</file>