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73" r:id="rId6"/>
    <p:sldId id="275" r:id="rId7"/>
    <p:sldId id="276" r:id="rId8"/>
    <p:sldId id="278" r:id="rId9"/>
    <p:sldId id="280" r:id="rId10"/>
    <p:sldId id="281" r:id="rId11"/>
    <p:sldId id="283" r:id="rId12"/>
    <p:sldId id="285" r:id="rId13"/>
    <p:sldId id="286" r:id="rId14"/>
    <p:sldId id="288" r:id="rId15"/>
    <p:sldId id="289" r:id="rId16"/>
    <p:sldId id="291" r:id="rId17"/>
    <p:sldId id="293" r:id="rId18"/>
    <p:sldId id="297" r:id="rId19"/>
    <p:sldId id="298" r:id="rId20"/>
    <p:sldId id="295" r:id="rId21"/>
    <p:sldId id="271" r:id="rId22"/>
    <p:sldId id="266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192"/>
    <a:srgbClr val="6959C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41AB3-C2BB-44D5-A0F3-C9615F902D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9377E4-5055-4E59-9625-80FC3C53D218}">
      <dgm:prSet/>
      <dgm:spPr>
        <a:solidFill>
          <a:srgbClr val="E96192"/>
        </a:solidFill>
      </dgm:spPr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Рабочий лист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4246D14-5B37-4C43-ADEC-3CD3B4152166}" type="parTrans" cxnId="{BCB20A84-EA84-428F-ABC8-C4541E5513C4}">
      <dgm:prSet/>
      <dgm:spPr/>
      <dgm:t>
        <a:bodyPr/>
        <a:lstStyle/>
        <a:p>
          <a:endParaRPr lang="ru-RU"/>
        </a:p>
      </dgm:t>
    </dgm:pt>
    <dgm:pt modelId="{149AE602-706E-4E8E-A138-B00D8A454CDB}" type="sibTrans" cxnId="{BCB20A84-EA84-428F-ABC8-C4541E5513C4}">
      <dgm:prSet/>
      <dgm:spPr/>
      <dgm:t>
        <a:bodyPr/>
        <a:lstStyle/>
        <a:p>
          <a:endParaRPr lang="ru-RU"/>
        </a:p>
      </dgm:t>
    </dgm:pt>
    <dgm:pt modelId="{E4022FDD-360A-4555-B81F-AB6D3A3EE145}" type="pres">
      <dgm:prSet presAssocID="{24B41AB3-C2BB-44D5-A0F3-C9615F902D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2489C-7A13-4F01-AAAF-1982F55E69F3}" type="pres">
      <dgm:prSet presAssocID="{409377E4-5055-4E59-9625-80FC3C53D218}" presName="parentText" presStyleLbl="node1" presStyleIdx="0" presStyleCnt="1" custScaleY="49834" custLinFactNeighborX="-7971" custLinFactNeighborY="-27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20A84-EA84-428F-ABC8-C4541E5513C4}" srcId="{24B41AB3-C2BB-44D5-A0F3-C9615F902DB5}" destId="{409377E4-5055-4E59-9625-80FC3C53D218}" srcOrd="0" destOrd="0" parTransId="{64246D14-5B37-4C43-ADEC-3CD3B4152166}" sibTransId="{149AE602-706E-4E8E-A138-B00D8A454CDB}"/>
    <dgm:cxn modelId="{8F65F0AE-B7F5-43C7-B616-C04315E61D09}" type="presOf" srcId="{24B41AB3-C2BB-44D5-A0F3-C9615F902DB5}" destId="{E4022FDD-360A-4555-B81F-AB6D3A3EE145}" srcOrd="0" destOrd="0" presId="urn:microsoft.com/office/officeart/2005/8/layout/vList2"/>
    <dgm:cxn modelId="{477FBE6C-CA83-4493-9D6D-CEA99196CE90}" type="presOf" srcId="{409377E4-5055-4E59-9625-80FC3C53D218}" destId="{9722489C-7A13-4F01-AAAF-1982F55E69F3}" srcOrd="0" destOrd="0" presId="urn:microsoft.com/office/officeart/2005/8/layout/vList2"/>
    <dgm:cxn modelId="{6D420576-4F0F-412D-85C1-AD0EFC537346}" type="presParOf" srcId="{E4022FDD-360A-4555-B81F-AB6D3A3EE145}" destId="{9722489C-7A13-4F01-AAAF-1982F55E69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2489C-7A13-4F01-AAAF-1982F55E69F3}">
      <dsp:nvSpPr>
        <dsp:cNvPr id="0" name=""/>
        <dsp:cNvSpPr/>
      </dsp:nvSpPr>
      <dsp:spPr>
        <a:xfrm>
          <a:off x="0" y="0"/>
          <a:ext cx="4271555" cy="1000527"/>
        </a:xfrm>
        <a:prstGeom prst="roundRect">
          <a:avLst/>
        </a:prstGeom>
        <a:solidFill>
          <a:srgbClr val="E961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Рабочий лист</a:t>
          </a:r>
          <a:endParaRPr lang="ru-RU" sz="4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8842" y="48842"/>
        <a:ext cx="4173871" cy="90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62095-BB81-49E8-88D2-B6B5B9F1F32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32CD-668C-437B-98B7-7DCB471D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F423F-A350-49EE-AFB0-357143750B4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35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F423F-A350-49EE-AFB0-357143750B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7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5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9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4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22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8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52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9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8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86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53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2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00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1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1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0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8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4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87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31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79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8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61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0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73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59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91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89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71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3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2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0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82AD-11E9-4ED5-8D91-7ABB8614E8F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420A-6EDE-4430-91FA-36EF2E29A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E9B9-064E-4791-B853-5D215EC6AA63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23.01.2024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E3F6C-8A6F-4422-8DE0-E3AD4245BE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219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16593E2-5550-44E0-9B53-0A7C89757C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F0A807-2702-4FE7-94F4-9D7D2E4077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6" y="1891959"/>
            <a:ext cx="3881253" cy="45242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184073" y="4505895"/>
            <a:ext cx="4459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ОЧАГОВА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АНАСТАСИЯ</a:t>
            </a:r>
            <a:b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ГЕННАДЬЕВНА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465" y="164027"/>
            <a:ext cx="7858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«Математическая грамотность. </a:t>
            </a:r>
          </a:p>
          <a:p>
            <a:pPr algn="ctr"/>
            <a:r>
              <a:rPr lang="ru-RU" sz="4400" b="1" dirty="0" smtClean="0"/>
              <a:t>Учимся </a:t>
            </a:r>
            <a:r>
              <a:rPr lang="ru-RU" sz="4400" b="1" dirty="0"/>
              <a:t>для жизни!»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2733201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Bookman Old Style" pitchFamily="18" charset="0"/>
              </a:rPr>
              <a:t>Муниципальное бюджетное образовательное учреждение Междуреченская средняя общеобразовательная школа</a:t>
            </a:r>
          </a:p>
        </p:txBody>
      </p:sp>
      <p:pic>
        <p:nvPicPr>
          <p:cNvPr id="10" name="Рисунок 9" descr="gerb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2384" y="4654626"/>
            <a:ext cx="2662543" cy="26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>
            <a:extLst>
              <a:ext uri="{FF2B5EF4-FFF2-40B4-BE49-F238E27FC236}">
                <a16:creationId xmlns:a16="http://schemas.microsoft.com/office/drawing/2014/main" id="{1A39C1B1-1666-99D2-5326-03ADFCC50C34}"/>
              </a:ext>
            </a:extLst>
          </p:cNvPr>
          <p:cNvSpPr/>
          <p:nvPr/>
        </p:nvSpPr>
        <p:spPr>
          <a:xfrm>
            <a:off x="179512" y="188640"/>
            <a:ext cx="2808312" cy="1728192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задачи.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C5F962F7-4467-F61D-B2CE-74C9587002E5}"/>
              </a:ext>
            </a:extLst>
          </p:cNvPr>
          <p:cNvSpPr/>
          <p:nvPr/>
        </p:nvSpPr>
        <p:spPr>
          <a:xfrm>
            <a:off x="3836743" y="166265"/>
            <a:ext cx="5103442" cy="1728192"/>
          </a:xfrm>
          <a:prstGeom prst="wedgeRoundRectCallout">
            <a:avLst>
              <a:gd name="adj1" fmla="val -40672"/>
              <a:gd name="adj2" fmla="val 75699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мение мыслить логически, выполнять умозаключения без наглядной опоры, сопоставлять суждения по определенным правилам</a:t>
            </a:r>
            <a:endParaRPr lang="ru-RU" sz="22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498B5E9B-442D-AF63-B6EE-DA3730BB63CB}"/>
              </a:ext>
            </a:extLst>
          </p:cNvPr>
          <p:cNvSpPr/>
          <p:nvPr/>
        </p:nvSpPr>
        <p:spPr>
          <a:xfrm>
            <a:off x="156603" y="2492896"/>
            <a:ext cx="3771013" cy="2088232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него есть четыре, но если их все отрезать, то у него станет целых восемь. О чем идет речь?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97BE7A67-F182-9FDA-D78E-3399376E8F01}"/>
              </a:ext>
            </a:extLst>
          </p:cNvPr>
          <p:cNvSpPr/>
          <p:nvPr/>
        </p:nvSpPr>
        <p:spPr>
          <a:xfrm>
            <a:off x="5004048" y="2384884"/>
            <a:ext cx="3936137" cy="2304256"/>
          </a:xfrm>
          <a:prstGeom prst="horizontalScroll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12 часов ночи идет дождь, то можно ли ожидать, что через 72 часа будет солнечная погода?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A1FD9-979E-9718-0A46-84A231E3816B}"/>
              </a:ext>
            </a:extLst>
          </p:cNvPr>
          <p:cNvSpPr txBox="1"/>
          <p:nvPr/>
        </p:nvSpPr>
        <p:spPr>
          <a:xfrm>
            <a:off x="198095" y="5129371"/>
            <a:ext cx="34347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200" b="1" i="1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углах четырехугольника</a:t>
            </a:r>
            <a:endParaRPr lang="ru-RU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08690-587F-625A-346B-8002F22600AC}"/>
              </a:ext>
            </a:extLst>
          </p:cNvPr>
          <p:cNvSpPr txBox="1"/>
          <p:nvPr/>
        </p:nvSpPr>
        <p:spPr>
          <a:xfrm>
            <a:off x="5344591" y="5129372"/>
            <a:ext cx="3470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Нет, так как через 72 часа снова будет полночь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195418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>
            <a:extLst>
              <a:ext uri="{FF2B5EF4-FFF2-40B4-BE49-F238E27FC236}">
                <a16:creationId xmlns:a16="http://schemas.microsoft.com/office/drawing/2014/main" id="{77199075-720E-D8F5-B5F7-C243DA7761C0}"/>
              </a:ext>
            </a:extLst>
          </p:cNvPr>
          <p:cNvSpPr/>
          <p:nvPr/>
        </p:nvSpPr>
        <p:spPr>
          <a:xfrm>
            <a:off x="6156177" y="181387"/>
            <a:ext cx="2833354" cy="1766804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Комбинаторные задачи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CA8B5-9B2B-C68E-48DC-CE07FE202EE7}"/>
              </a:ext>
            </a:extLst>
          </p:cNvPr>
          <p:cNvSpPr txBox="1"/>
          <p:nvPr/>
        </p:nvSpPr>
        <p:spPr>
          <a:xfrm>
            <a:off x="2051720" y="31058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BF0310B0-69EE-395E-3AFB-92B60B06C783}"/>
              </a:ext>
            </a:extLst>
          </p:cNvPr>
          <p:cNvSpPr/>
          <p:nvPr/>
        </p:nvSpPr>
        <p:spPr>
          <a:xfrm>
            <a:off x="154469" y="181386"/>
            <a:ext cx="5760640" cy="1849946"/>
          </a:xfrm>
          <a:prstGeom prst="wedgeRoundRectCallout">
            <a:avLst>
              <a:gd name="adj1" fmla="val 40837"/>
              <a:gd name="adj2" fmla="val 60479"/>
              <a:gd name="adj3" fmla="val 16667"/>
            </a:avLst>
          </a:prstGeom>
          <a:solidFill>
            <a:schemeClr val="tx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Направлены на </a:t>
            </a:r>
            <a:r>
              <a:rPr kumimoji="0" 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фомирование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умения использовать разные виды графиков и  схем, требуют сочетания эвристического и алгоритмического стиля мышления. Способствует развитию вариативности 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D3C6D7B0-0767-A1C7-995A-E9BBCEDE4A20}"/>
              </a:ext>
            </a:extLst>
          </p:cNvPr>
          <p:cNvSpPr/>
          <p:nvPr/>
        </p:nvSpPr>
        <p:spPr>
          <a:xfrm>
            <a:off x="323528" y="2110281"/>
            <a:ext cx="8496944" cy="1728192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Витя, Коля, Саша и Дима играли с мячами синим, зелёным, жёлтым и красным. Каким из мячей играл каждый из них, если мяч Вити не синий, у Коли не синий и не красный, а у Саши желтый мяч?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2D740-FF12-AD67-9803-0D02FEF9E6FF}"/>
              </a:ext>
            </a:extLst>
          </p:cNvPr>
          <p:cNvSpPr txBox="1"/>
          <p:nvPr/>
        </p:nvSpPr>
        <p:spPr>
          <a:xfrm>
            <a:off x="4023635" y="3554474"/>
            <a:ext cx="146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B756902-7FD6-A379-EA10-98F8DAF02B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469" y="4010626"/>
          <a:ext cx="4048610" cy="198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325">
                  <a:extLst>
                    <a:ext uri="{9D8B030D-6E8A-4147-A177-3AD203B41FA5}">
                      <a16:colId xmlns:a16="http://schemas.microsoft.com/office/drawing/2014/main" val="2624290825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1144197687"/>
                    </a:ext>
                  </a:extLst>
                </a:gridCol>
                <a:gridCol w="690982">
                  <a:extLst>
                    <a:ext uri="{9D8B030D-6E8A-4147-A177-3AD203B41FA5}">
                      <a16:colId xmlns:a16="http://schemas.microsoft.com/office/drawing/2014/main" val="4960393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07348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27442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Саша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92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38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5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93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9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3682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0AA090D-E0FD-056D-CDBD-B99F08A83F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16111" y="3983372"/>
          <a:ext cx="4048610" cy="198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325">
                  <a:extLst>
                    <a:ext uri="{9D8B030D-6E8A-4147-A177-3AD203B41FA5}">
                      <a16:colId xmlns:a16="http://schemas.microsoft.com/office/drawing/2014/main" val="2624290825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1144197687"/>
                    </a:ext>
                  </a:extLst>
                </a:gridCol>
                <a:gridCol w="690982">
                  <a:extLst>
                    <a:ext uri="{9D8B030D-6E8A-4147-A177-3AD203B41FA5}">
                      <a16:colId xmlns:a16="http://schemas.microsoft.com/office/drawing/2014/main" val="4960393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073486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27442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Саша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92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38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5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93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9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5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368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D11FB22-8C52-EE5C-A504-F59F0D09E4C3}"/>
              </a:ext>
            </a:extLst>
          </p:cNvPr>
          <p:cNvSpPr txBox="1"/>
          <p:nvPr/>
        </p:nvSpPr>
        <p:spPr>
          <a:xfrm>
            <a:off x="54278" y="5985989"/>
            <a:ext cx="426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синий может быть только у Димы.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DBEA1-6040-D9D4-55BA-01FDC3F966A5}"/>
              </a:ext>
            </a:extLst>
          </p:cNvPr>
          <p:cNvSpPr txBox="1"/>
          <p:nvPr/>
        </p:nvSpPr>
        <p:spPr>
          <a:xfrm>
            <a:off x="4707763" y="5985989"/>
            <a:ext cx="4265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красный только у Вити, Коле достался зеленый.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1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FC191D-9445-61BD-B90C-468149B925D0}"/>
              </a:ext>
            </a:extLst>
          </p:cNvPr>
          <p:cNvSpPr/>
          <p:nvPr/>
        </p:nvSpPr>
        <p:spPr>
          <a:xfrm>
            <a:off x="60704" y="2132856"/>
            <a:ext cx="9165966" cy="48320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altLang="ru-RU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проектов (учатся ориентироваться в разнообразных ситуациях, работать в различных коллективах);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  (проблемные задания на уроках, позволяют развивать находчивость, сообразительность, способность к нестандартным решениям, возможность находить применение уже имеющимся знаниям и умениям);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символическим текстом, преобразование информации, работа с диаграммами, таблицами, чертежами.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технологии (ребусы, кроссворды, ролевые 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alt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доббль</a:t>
            </a: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таблица умножения.)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заданий – представление ситуаций задачи и ее моделирование с помощью рисунка, отрезка, чертежа.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цифровых платформ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CCC8B3-B2F5-66D2-7524-EF3B759F342F}"/>
              </a:ext>
            </a:extLst>
          </p:cNvPr>
          <p:cNvSpPr/>
          <p:nvPr/>
        </p:nvSpPr>
        <p:spPr>
          <a:xfrm>
            <a:off x="0" y="0"/>
            <a:ext cx="9144000" cy="18285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B62DEB23-3FD6-4364-14D7-1AFDE0D4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4" y="197346"/>
            <a:ext cx="90364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C00000"/>
                </a:solidFill>
              </a:rPr>
              <a:t>	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человеку использовать математические знания на практике и на их основе уметь описывать и объяснять явления, прогнозировать их развитие. Учителю начальных классов важно показать детям, что математические знания будут нужны им не далеко в будущем, а здесь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сейчас.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5E5C439-CF6B-4D9E-774E-C2A511DFEDBC}"/>
              </a:ext>
            </a:extLst>
          </p:cNvPr>
          <p:cNvSpPr/>
          <p:nvPr/>
        </p:nvSpPr>
        <p:spPr>
          <a:xfrm>
            <a:off x="48374" y="1913128"/>
            <a:ext cx="9144000" cy="5797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используемые педагогами школы по</a:t>
            </a:r>
          </a:p>
          <a:p>
            <a:pPr algn="ctr"/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математической грамотности школьников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304" y="574803"/>
            <a:ext cx="7886700" cy="9941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 «Верные и неверные утверждения»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64023"/>
            <a:ext cx="7886700" cy="3263504"/>
          </a:xfrm>
        </p:spPr>
        <p:txBody>
          <a:bodyPr>
            <a:normAutofit/>
          </a:bodyPr>
          <a:lstStyle/>
          <a:p>
            <a:r>
              <a:rPr lang="ru-RU" sz="1800" dirty="0"/>
              <a:t>Способствует актуализации знаний учащихся и активизации мыслительной деятельности,  дает возможность быстро включить детей в работу  и логично перейти к изучению темы урока.  Формируется  умение оценивать ситуацию или факты, умение анализировать информацию, умение выражать свое мнение.</a:t>
            </a:r>
          </a:p>
          <a:p>
            <a:r>
              <a:rPr lang="ru-RU" sz="1800" dirty="0"/>
              <a:t>Учащимся  предлагается выразить свое отношение к ряду утверждений по правилу: верно или  не верно.</a:t>
            </a:r>
          </a:p>
          <a:p>
            <a:r>
              <a:rPr lang="ru-RU" sz="1800" dirty="0"/>
              <a:t>1) На доске таблица с заданиями,  где есть ошибки. Необходимо  проверить результат, и поставить +,   если результат правильный, и  -  , если не правильный.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9" y="4118264"/>
            <a:ext cx="3262745" cy="24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3" y="857251"/>
            <a:ext cx="7886700" cy="994172"/>
          </a:xfrm>
        </p:spPr>
        <p:txBody>
          <a:bodyPr>
            <a:normAutofit/>
          </a:bodyPr>
          <a:lstStyle/>
          <a:p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ситуации, описанной в задаче, в реальной жизни.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1422"/>
            <a:ext cx="7886700" cy="3263504"/>
          </a:xfrm>
        </p:spPr>
        <p:txBody>
          <a:bodyPr/>
          <a:lstStyle/>
          <a:p>
            <a:r>
              <a:rPr lang="ru-RU" sz="1500" dirty="0"/>
              <a:t>1)Например, после того как учащиеся решили задачу:</a:t>
            </a:r>
          </a:p>
          <a:p>
            <a:r>
              <a:rPr lang="ru-RU" sz="1500" dirty="0"/>
              <a:t>«Маша ездит в школу на автобусе. От дома до остановки Маша идет 5 мин, едет в автобусе 10 мин и еще 7 минут идет с остановки до школы. Сколько времени нужно Маше, чтобы добраться до школы?»</a:t>
            </a:r>
          </a:p>
          <a:p>
            <a:r>
              <a:rPr lang="ru-RU" sz="1500" dirty="0"/>
              <a:t> </a:t>
            </a:r>
            <a:r>
              <a:rPr lang="ru-RU" sz="1500" b="1" u="sng" dirty="0"/>
              <a:t>Детям на дом дается задание</a:t>
            </a:r>
            <a:r>
              <a:rPr lang="ru-RU" sz="1500" dirty="0"/>
              <a:t>: узнать, сколько времени у Вас занимает дорога до школы, до ближайшего магазина, кинотеатра и т.п. Так дети учатся правильно высчитывать нужное для чего-либо время.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55" y="3775344"/>
            <a:ext cx="1798145" cy="26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1085851"/>
            <a:ext cx="8369877" cy="1039416"/>
          </a:xfrm>
        </p:spPr>
        <p:txBody>
          <a:bodyPr>
            <a:noAutofit/>
          </a:bodyPr>
          <a:lstStyle/>
          <a:p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мы с учениками обыгрывали ситуации похода в магазин: один ученик выступал в роли продавца, другие покупателями. </a:t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Эту работу мы организовывали в группах.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2441156"/>
            <a:ext cx="4353792" cy="37050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3330286"/>
            <a:ext cx="3560618" cy="2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4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994172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в числах» какую роль в жизни играют для каждого из  нас числа.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164" y="2331604"/>
            <a:ext cx="4193311" cy="31449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4" y="1678132"/>
            <a:ext cx="5999017" cy="44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0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786" y="1135423"/>
            <a:ext cx="7886700" cy="3263504"/>
          </a:xfrm>
        </p:spPr>
        <p:txBody>
          <a:bodyPr/>
          <a:lstStyle/>
          <a:p>
            <a:r>
              <a:rPr lang="ru-RU" dirty="0" smtClean="0"/>
              <a:t>3)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изучении темы «Периметр», </a:t>
            </a:r>
            <a:r>
              <a:rPr lang="ru-RU" dirty="0" smtClean="0"/>
              <a:t>находили периметр не только фигур, представленных в учебнике, но и периметр класса, а на дом было задано, найти периметр своей комнаты. Используя знания, полученные на уроке в жизни, дети лучше усваивают значение понятий.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89" y="3423137"/>
            <a:ext cx="4267293" cy="22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4038105"/>
              </p:ext>
            </p:extLst>
          </p:nvPr>
        </p:nvGraphicFramePr>
        <p:xfrm>
          <a:off x="0" y="221434"/>
          <a:ext cx="4271555" cy="10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22043" t="-421" r="21929" b="631"/>
          <a:stretch/>
        </p:blipFill>
        <p:spPr>
          <a:xfrm>
            <a:off x="4271555" y="0"/>
            <a:ext cx="4872446" cy="694250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7" y="1465063"/>
            <a:ext cx="3806955" cy="52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8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425" cy="3420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24" y="0"/>
            <a:ext cx="4583575" cy="3437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680"/>
            <a:ext cx="4560425" cy="3420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24" y="3420318"/>
            <a:ext cx="4583575" cy="343768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185195" y="347241"/>
            <a:ext cx="4988689" cy="555584"/>
          </a:xfrm>
          <a:prstGeom prst="roundRect">
            <a:avLst>
              <a:gd name="adj" fmla="val 25000"/>
            </a:avLst>
          </a:prstGeom>
          <a:solidFill>
            <a:srgbClr val="ED7D3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Цветной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диктант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12506" y="0"/>
            <a:ext cx="31251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466143" y="3295891"/>
            <a:ext cx="6858000" cy="266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982663"/>
            <a:endParaRPr lang="ru-RU" sz="1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2F95F8-5E0B-4667-A034-26857F769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0" y="26625"/>
            <a:ext cx="9144001" cy="69139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4253461-7CA8-4A7D-948F-09DF35AAFFDD}"/>
              </a:ext>
            </a:extLst>
          </p:cNvPr>
          <p:cNvSpPr/>
          <p:nvPr/>
        </p:nvSpPr>
        <p:spPr>
          <a:xfrm>
            <a:off x="425683" y="4912064"/>
            <a:ext cx="3955720" cy="192839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лючевые образовательные компетенции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78C596C-557F-4B34-AF9C-BB8EE62C83AF}"/>
              </a:ext>
            </a:extLst>
          </p:cNvPr>
          <p:cNvSpPr/>
          <p:nvPr/>
        </p:nvSpPr>
        <p:spPr>
          <a:xfrm>
            <a:off x="4864753" y="310215"/>
            <a:ext cx="3816422" cy="598875"/>
          </a:xfrm>
          <a:prstGeom prst="roundRect">
            <a:avLst/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ценностно-смысловые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B3244A2-1D4C-45D6-B39F-EDD1794F3B89}"/>
              </a:ext>
            </a:extLst>
          </p:cNvPr>
          <p:cNvSpPr/>
          <p:nvPr/>
        </p:nvSpPr>
        <p:spPr>
          <a:xfrm>
            <a:off x="4973643" y="1106185"/>
            <a:ext cx="3598643" cy="598874"/>
          </a:xfrm>
          <a:prstGeom prst="roundRect">
            <a:avLst/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общекультурные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AD1557E-3555-4865-99EC-4AD62A9008C2}"/>
              </a:ext>
            </a:extLst>
          </p:cNvPr>
          <p:cNvSpPr/>
          <p:nvPr/>
        </p:nvSpPr>
        <p:spPr>
          <a:xfrm>
            <a:off x="4912427" y="1923790"/>
            <a:ext cx="3836036" cy="598875"/>
          </a:xfrm>
          <a:prstGeom prst="roundRect">
            <a:avLst>
              <a:gd name="adj" fmla="val 24212"/>
            </a:avLst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учебно-познавательные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7C7481-C3A7-1DD7-9E8E-8E86B2E6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" y="144831"/>
            <a:ext cx="1579732" cy="7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изогнутая 4">
            <a:extLst>
              <a:ext uri="{FF2B5EF4-FFF2-40B4-BE49-F238E27FC236}">
                <a16:creationId xmlns:a16="http://schemas.microsoft.com/office/drawing/2014/main" id="{FAC46BA3-73D9-6C28-7D43-55C193360472}"/>
              </a:ext>
            </a:extLst>
          </p:cNvPr>
          <p:cNvSpPr/>
          <p:nvPr/>
        </p:nvSpPr>
        <p:spPr>
          <a:xfrm>
            <a:off x="2699791" y="3437305"/>
            <a:ext cx="1872209" cy="1273240"/>
          </a:xfrm>
          <a:prstGeom prst="bentArrow">
            <a:avLst>
              <a:gd name="adj1" fmla="val 28658"/>
              <a:gd name="adj2" fmla="val 40981"/>
              <a:gd name="adj3" fmla="val 25000"/>
              <a:gd name="adj4" fmla="val 43750"/>
            </a:avLst>
          </a:prstGeom>
          <a:solidFill>
            <a:srgbClr val="0891CE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E28CDBB-3B4D-7594-2FF7-FEC103C63899}"/>
              </a:ext>
            </a:extLst>
          </p:cNvPr>
          <p:cNvSpPr/>
          <p:nvPr/>
        </p:nvSpPr>
        <p:spPr>
          <a:xfrm>
            <a:off x="4973644" y="2796570"/>
            <a:ext cx="3598643" cy="598876"/>
          </a:xfrm>
          <a:prstGeom prst="roundRect">
            <a:avLst/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691D500-8993-FF9C-3129-AB24C2B32C19}"/>
              </a:ext>
            </a:extLst>
          </p:cNvPr>
          <p:cNvSpPr/>
          <p:nvPr/>
        </p:nvSpPr>
        <p:spPr>
          <a:xfrm>
            <a:off x="5031122" y="3865389"/>
            <a:ext cx="3598643" cy="598876"/>
          </a:xfrm>
          <a:prstGeom prst="roundRect">
            <a:avLst/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C55A93-073F-4007-32C4-33179FC7E2FB}"/>
              </a:ext>
            </a:extLst>
          </p:cNvPr>
          <p:cNvSpPr/>
          <p:nvPr/>
        </p:nvSpPr>
        <p:spPr>
          <a:xfrm>
            <a:off x="5031122" y="4738170"/>
            <a:ext cx="3598643" cy="598876"/>
          </a:xfrm>
          <a:prstGeom prst="roundRect">
            <a:avLst/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социально-трудовые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3046298-6570-885F-95B5-959A2B548CAD}"/>
              </a:ext>
            </a:extLst>
          </p:cNvPr>
          <p:cNvSpPr/>
          <p:nvPr/>
        </p:nvSpPr>
        <p:spPr>
          <a:xfrm>
            <a:off x="4670205" y="5751815"/>
            <a:ext cx="4320479" cy="936104"/>
          </a:xfrm>
          <a:prstGeom prst="roundRect">
            <a:avLst/>
          </a:prstGeom>
          <a:solidFill>
            <a:srgbClr val="FC894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компетенциями личностного самосовершенствования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E49C122B-CA72-A59C-74D7-0A25DC394A2A}"/>
              </a:ext>
            </a:extLst>
          </p:cNvPr>
          <p:cNvSpPr/>
          <p:nvPr/>
        </p:nvSpPr>
        <p:spPr>
          <a:xfrm>
            <a:off x="68373" y="1188188"/>
            <a:ext cx="4441258" cy="208008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азвитие функциональной грамотности обучающихся –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актуальная задача педагога начальных классов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1" y="3420319"/>
            <a:ext cx="4583575" cy="3437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24" y="0"/>
            <a:ext cx="4583575" cy="3437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24" y="3420318"/>
            <a:ext cx="4583576" cy="3437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" y="-26045"/>
            <a:ext cx="4595151" cy="34463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12506" y="0"/>
            <a:ext cx="31251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466143" y="3295891"/>
            <a:ext cx="6858000" cy="266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982663"/>
            <a:endParaRPr lang="ru-RU" sz="10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85195" y="347241"/>
            <a:ext cx="4988689" cy="555584"/>
          </a:xfrm>
          <a:prstGeom prst="roundRect">
            <a:avLst>
              <a:gd name="adj" fmla="val 25000"/>
            </a:avLst>
          </a:prstGeom>
          <a:solidFill>
            <a:srgbClr val="ED7D3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Колесо навыков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DF3D6985-697E-5E30-DE71-B9FBCFBD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8463"/>
            <a:ext cx="1631608" cy="162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E138DC4-E7F8-2041-DFC7-B665AFC12A54}"/>
              </a:ext>
            </a:extLst>
          </p:cNvPr>
          <p:cNvSpPr/>
          <p:nvPr/>
        </p:nvSpPr>
        <p:spPr>
          <a:xfrm>
            <a:off x="1475656" y="254969"/>
            <a:ext cx="5184575" cy="1240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AD368DBF-8211-97B8-8DDA-EBEFC5031819}"/>
              </a:ext>
            </a:extLst>
          </p:cNvPr>
          <p:cNvSpPr/>
          <p:nvPr/>
        </p:nvSpPr>
        <p:spPr>
          <a:xfrm>
            <a:off x="412949" y="2829508"/>
            <a:ext cx="8318102" cy="3773523"/>
          </a:xfrm>
          <a:prstGeom prst="flowChartAlternateProcess">
            <a:avLst/>
          </a:prstGeom>
          <a:solidFill>
            <a:schemeClr val="accent2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пособность 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 определять и понимать роль математики в мире, в котором он живёт, высказывать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F47B0F8A-9B8F-0D56-D070-E23B8C2A0F9B}"/>
              </a:ext>
            </a:extLst>
          </p:cNvPr>
          <p:cNvSpPr/>
          <p:nvPr/>
        </p:nvSpPr>
        <p:spPr>
          <a:xfrm>
            <a:off x="4130819" y="1624353"/>
            <a:ext cx="484632" cy="978408"/>
          </a:xfrm>
          <a:prstGeom prst="downArrow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D414BF-F7DF-1C33-6B5B-4097E7296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2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B1CEE71-9B1E-4022-6E62-84BF0A099590}"/>
              </a:ext>
            </a:extLst>
          </p:cNvPr>
          <p:cNvSpPr/>
          <p:nvPr/>
        </p:nvSpPr>
        <p:spPr>
          <a:xfrm>
            <a:off x="1979712" y="460827"/>
            <a:ext cx="5461913" cy="12408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Составляющие математической функциональной грамотности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F96DB93F-28DC-D119-483E-09EE2E11E62F}"/>
              </a:ext>
            </a:extLst>
          </p:cNvPr>
          <p:cNvSpPr/>
          <p:nvPr/>
        </p:nvSpPr>
        <p:spPr>
          <a:xfrm>
            <a:off x="683568" y="2272375"/>
            <a:ext cx="4824536" cy="1728192"/>
          </a:xfrm>
          <a:prstGeom prst="wedgeRoundRectCallout">
            <a:avLst>
              <a:gd name="adj1" fmla="val 49976"/>
              <a:gd name="adj2" fmla="val -673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учеником необходимости математических знаний для решения учебных и жизненных задач</a:t>
            </a:r>
            <a:endParaRPr lang="ru-RU" sz="2400" b="1" dirty="0"/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BA990C26-7BA3-BDDC-9404-EAC1C7C1CF61}"/>
              </a:ext>
            </a:extLst>
          </p:cNvPr>
          <p:cNvSpPr/>
          <p:nvPr/>
        </p:nvSpPr>
        <p:spPr>
          <a:xfrm>
            <a:off x="3779912" y="4644143"/>
            <a:ext cx="4824536" cy="1898600"/>
          </a:xfrm>
          <a:prstGeom prst="wedgeRoundRectCallout">
            <a:avLst>
              <a:gd name="adj1" fmla="val -49673"/>
              <a:gd name="adj2" fmla="val -714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разнообразных учебных ситуаций (контекстов),  требующие применения математических знаний и умений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427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71F1D8-16B4-2DEC-3C79-3D16A26CF9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" y="15558"/>
            <a:ext cx="9144000" cy="6992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B089D0-18AB-B6E9-4425-1F74EAD8B909}"/>
              </a:ext>
            </a:extLst>
          </p:cNvPr>
          <p:cNvSpPr/>
          <p:nvPr/>
        </p:nvSpPr>
        <p:spPr>
          <a:xfrm>
            <a:off x="1476860" y="160475"/>
            <a:ext cx="5976664" cy="5461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омплекс математических заданий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93524-2DC2-F293-3D36-9602F44A209C}"/>
              </a:ext>
            </a:extLst>
          </p:cNvPr>
          <p:cNvSpPr txBox="1"/>
          <p:nvPr/>
        </p:nvSpPr>
        <p:spPr>
          <a:xfrm>
            <a:off x="1193592" y="3512008"/>
            <a:ext cx="765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1A4C7-A0C8-0248-19E2-333688948795}"/>
              </a:ext>
            </a:extLst>
          </p:cNvPr>
          <p:cNvSpPr txBox="1"/>
          <p:nvPr/>
        </p:nvSpPr>
        <p:spPr>
          <a:xfrm>
            <a:off x="1547664" y="4736152"/>
            <a:ext cx="6972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FD142BC1-398B-6C3C-1AC9-FDCF899818BF}"/>
              </a:ext>
            </a:extLst>
          </p:cNvPr>
          <p:cNvSpPr/>
          <p:nvPr/>
        </p:nvSpPr>
        <p:spPr>
          <a:xfrm>
            <a:off x="28651" y="1035179"/>
            <a:ext cx="4543350" cy="151891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задачи (задания, упражнения), показывающие перспективу их практического использования в повседневной жизни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EA4C09B2-FE2C-108F-4D77-B30EE8BDCB53}"/>
              </a:ext>
            </a:extLst>
          </p:cNvPr>
          <p:cNvSpPr/>
          <p:nvPr/>
        </p:nvSpPr>
        <p:spPr>
          <a:xfrm>
            <a:off x="140509" y="2800591"/>
            <a:ext cx="4489352" cy="101933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Упражнения, связанные с решением при помощи арифметических знаний проблем, возникающих в повседневной жизни</a:t>
            </a: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A67607FD-BE13-1E38-928B-2CE8082E159E}"/>
              </a:ext>
            </a:extLst>
          </p:cNvPr>
          <p:cNvSpPr/>
          <p:nvPr/>
        </p:nvSpPr>
        <p:spPr>
          <a:xfrm>
            <a:off x="82649" y="4025277"/>
            <a:ext cx="4489352" cy="15346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решение проблем и ситуаций, связанных с ориентацией на плоскости и в пространстве на основе знаний о геометрических фигурах, их измерении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49FA5E3B-28DA-0FA9-E735-83A5EE84DBF1}"/>
              </a:ext>
            </a:extLst>
          </p:cNvPr>
          <p:cNvSpPr/>
          <p:nvPr/>
        </p:nvSpPr>
        <p:spPr>
          <a:xfrm>
            <a:off x="28650" y="5667439"/>
            <a:ext cx="4713070" cy="129808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решение разнообразных задач, связанных с бытовыми жизненными ситуациями (покупка, измерение, взвешивание и др.)</a:t>
            </a: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BE71CAF5-D4D2-1A3C-260A-6380C297A00C}"/>
              </a:ext>
            </a:extLst>
          </p:cNvPr>
          <p:cNvSpPr/>
          <p:nvPr/>
        </p:nvSpPr>
        <p:spPr>
          <a:xfrm>
            <a:off x="4784467" y="1035179"/>
            <a:ext cx="4335477" cy="151891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и упражнения на оценку правильности решения на основе житейских представлений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(оценка достоверности, логичности хода решения) 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9A54361-B5C4-C398-E9EA-FE119FE9570A}"/>
              </a:ext>
            </a:extLst>
          </p:cNvPr>
          <p:cNvSpPr/>
          <p:nvPr/>
        </p:nvSpPr>
        <p:spPr>
          <a:xfrm>
            <a:off x="5108935" y="2839310"/>
            <a:ext cx="3464326" cy="23382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на распознавание, выявление, формулирование проблем, которые возникают в окружающей действительности и могут быть решены средствами математики.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6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7B1786-009F-480A-58D6-1733B5E1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211663"/>
            <a:ext cx="2915816" cy="1924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AAB585-CA70-A2CC-3632-F49E5384DC9C}"/>
              </a:ext>
            </a:extLst>
          </p:cNvPr>
          <p:cNvSpPr/>
          <p:nvPr/>
        </p:nvSpPr>
        <p:spPr>
          <a:xfrm>
            <a:off x="467544" y="286397"/>
            <a:ext cx="5112568" cy="17974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логическое мышление</a:t>
            </a:r>
          </a:p>
        </p:txBody>
      </p:sp>
      <p:pic>
        <p:nvPicPr>
          <p:cNvPr id="6" name="图片 56">
            <a:extLst>
              <a:ext uri="{FF2B5EF4-FFF2-40B4-BE49-F238E27FC236}">
                <a16:creationId xmlns:a16="http://schemas.microsoft.com/office/drawing/2014/main" id="{AD14255A-D6EA-3721-E2D2-D8ED9AEB0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52800"/>
            <a:ext cx="8136904" cy="3455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40AB1-61EC-37B8-922F-CB36810DABAC}"/>
              </a:ext>
            </a:extLst>
          </p:cNvPr>
          <p:cNvSpPr txBox="1"/>
          <p:nvPr/>
        </p:nvSpPr>
        <p:spPr>
          <a:xfrm>
            <a:off x="1774308" y="2541428"/>
            <a:ext cx="5580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ешение нестандартных 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компетентностых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 на уроках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9AE37-508E-4077-C9AA-FFE05596F538}"/>
              </a:ext>
            </a:extLst>
          </p:cNvPr>
          <p:cNvSpPr txBox="1"/>
          <p:nvPr/>
        </p:nvSpPr>
        <p:spPr>
          <a:xfrm>
            <a:off x="1774308" y="5165023"/>
            <a:ext cx="5371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Занимательный материал на внеурочных занятиях по математике </a:t>
            </a:r>
            <a:endParaRPr lang="ru-RU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740BB-135E-54B6-25B2-E37A789236F5}"/>
              </a:ext>
            </a:extLst>
          </p:cNvPr>
          <p:cNvSpPr txBox="1"/>
          <p:nvPr/>
        </p:nvSpPr>
        <p:spPr>
          <a:xfrm>
            <a:off x="1674320" y="3865111"/>
            <a:ext cx="5742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повышенной трудности, логические и комбинаторные задачи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2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72F7E7FE-35B7-BBFF-93B1-371AC6284382}"/>
              </a:ext>
            </a:extLst>
          </p:cNvPr>
          <p:cNvSpPr/>
          <p:nvPr/>
        </p:nvSpPr>
        <p:spPr>
          <a:xfrm>
            <a:off x="107504" y="141468"/>
            <a:ext cx="4032448" cy="1656184"/>
          </a:xfrm>
          <a:prstGeom prst="homePlate">
            <a:avLst>
              <a:gd name="adj" fmla="val 3725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Компетентностные задачи по математике</a:t>
            </a:r>
            <a:r>
              <a:rPr lang="ru-RU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7F274-197F-173D-9D8F-FA2242377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86" y="2151572"/>
            <a:ext cx="2588667" cy="4564960"/>
          </a:xfrm>
          <a:prstGeom prst="roundRect">
            <a:avLst>
              <a:gd name="adj" fmla="val 388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50D8561C-7F50-D422-CF20-439E3D7A94A2}"/>
              </a:ext>
            </a:extLst>
          </p:cNvPr>
          <p:cNvSpPr/>
          <p:nvPr/>
        </p:nvSpPr>
        <p:spPr>
          <a:xfrm>
            <a:off x="4572000" y="141468"/>
            <a:ext cx="3202948" cy="1368152"/>
          </a:xfrm>
          <a:prstGeom prst="wedgeRoundRectCallout">
            <a:avLst>
              <a:gd name="adj1" fmla="val 41127"/>
              <a:gd name="adj2" fmla="val 7686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в жизни вам пригодятся эти знания и умения?»</a:t>
            </a:r>
          </a:p>
        </p:txBody>
      </p:sp>
      <p:pic>
        <p:nvPicPr>
          <p:cNvPr id="7" name="图片 56">
            <a:extLst>
              <a:ext uri="{FF2B5EF4-FFF2-40B4-BE49-F238E27FC236}">
                <a16:creationId xmlns:a16="http://schemas.microsoft.com/office/drawing/2014/main" id="{2986FD83-F4B3-EA2B-18B4-2AF3EFFE3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57624"/>
            <a:ext cx="5652120" cy="4375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24D7-28B6-489E-92AF-0E1BDDA6FC68}"/>
              </a:ext>
            </a:extLst>
          </p:cNvPr>
          <p:cNvSpPr txBox="1"/>
          <p:nvPr/>
        </p:nvSpPr>
        <p:spPr>
          <a:xfrm>
            <a:off x="1202115" y="5535832"/>
            <a:ext cx="3616548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на ориентацию </a:t>
            </a:r>
          </a:p>
          <a:p>
            <a:pPr algn="just"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жизненной ситуации.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1A003-95BE-670A-5E9C-D3C642DED629}"/>
              </a:ext>
            </a:extLst>
          </p:cNvPr>
          <p:cNvSpPr txBox="1"/>
          <p:nvPr/>
        </p:nvSpPr>
        <p:spPr>
          <a:xfrm>
            <a:off x="1448780" y="2339792"/>
            <a:ext cx="3123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компетентностные 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9DA2F-817A-9BCB-54A4-709BA0E13506}"/>
              </a:ext>
            </a:extLst>
          </p:cNvPr>
          <p:cNvSpPr txBox="1"/>
          <p:nvPr/>
        </p:nvSpPr>
        <p:spPr>
          <a:xfrm>
            <a:off x="1102177" y="3802475"/>
            <a:ext cx="3816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на предметные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для решения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практической задачи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6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>
            <a:extLst>
              <a:ext uri="{FF2B5EF4-FFF2-40B4-BE49-F238E27FC236}">
                <a16:creationId xmlns:a16="http://schemas.microsoft.com/office/drawing/2014/main" id="{B02D9CBA-3384-111A-6E84-1060AE885F88}"/>
              </a:ext>
            </a:extLst>
          </p:cNvPr>
          <p:cNvSpPr/>
          <p:nvPr/>
        </p:nvSpPr>
        <p:spPr>
          <a:xfrm>
            <a:off x="6300192" y="188640"/>
            <a:ext cx="2736304" cy="1728192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связанные с повседневной жизнью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7BD065-BE28-6B99-8BCF-942A7F7D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2446188"/>
            <a:ext cx="23042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3C3C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17F2735E-26D1-0CBF-EE40-6DD8B25BE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592" y="3624898"/>
            <a:ext cx="12839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92526F-2833-F8BD-D1ED-D7A565E60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464" y="5232975"/>
            <a:ext cx="3851920" cy="369332"/>
          </a:xfrm>
          <a:prstGeom prst="rect">
            <a:avLst/>
          </a:prstGeom>
          <a:solidFill>
            <a:srgbClr val="FAF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018B0ABD-A725-EEAE-9E84-76281F437DF5}"/>
              </a:ext>
            </a:extLst>
          </p:cNvPr>
          <p:cNvSpPr/>
          <p:nvPr/>
        </p:nvSpPr>
        <p:spPr>
          <a:xfrm>
            <a:off x="297528" y="-97298"/>
            <a:ext cx="5904656" cy="302224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вылепил игрушку из глины за 40 мин. На раскрашивание этой игрушки он потратил времени в 2 раза меньше, а потом в течение 1 ч игрушка обжигалась в печи. Сколько времени ушло на изготовление игрушки?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77646-8BDE-5E82-7676-898C6FB2EA7E}"/>
              </a:ext>
            </a:extLst>
          </p:cNvPr>
          <p:cNvSpPr txBox="1"/>
          <p:nvPr/>
        </p:nvSpPr>
        <p:spPr>
          <a:xfrm>
            <a:off x="1036801" y="3065284"/>
            <a:ext cx="1844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1ч=60мин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12223-8A65-E2E5-E613-9DCB42ECFB6B}"/>
              </a:ext>
            </a:extLst>
          </p:cNvPr>
          <p:cNvSpPr txBox="1"/>
          <p:nvPr/>
        </p:nvSpPr>
        <p:spPr>
          <a:xfrm>
            <a:off x="251520" y="4138774"/>
            <a:ext cx="84969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решении задачи дети карандашом вписывают в пустые квадратики найденные данные.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b="1" i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40:2=20(мин.)- ушло на раскрашивание.</a:t>
            </a: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40+20+60=120(мин)- ушло на изготовление игрушки.</a:t>
            </a: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120мин.=2ч</a:t>
            </a: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2 часа.</a:t>
            </a: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0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>
            <a:extLst>
              <a:ext uri="{FF2B5EF4-FFF2-40B4-BE49-F238E27FC236}">
                <a16:creationId xmlns:a16="http://schemas.microsoft.com/office/drawing/2014/main" id="{1A39C1B1-1666-99D2-5326-03ADFCC50C34}"/>
              </a:ext>
            </a:extLst>
          </p:cNvPr>
          <p:cNvSpPr/>
          <p:nvPr/>
        </p:nvSpPr>
        <p:spPr>
          <a:xfrm>
            <a:off x="179512" y="188640"/>
            <a:ext cx="2808312" cy="1728192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задачи.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C5F962F7-4467-F61D-B2CE-74C9587002E5}"/>
              </a:ext>
            </a:extLst>
          </p:cNvPr>
          <p:cNvSpPr/>
          <p:nvPr/>
        </p:nvSpPr>
        <p:spPr>
          <a:xfrm>
            <a:off x="3836743" y="166265"/>
            <a:ext cx="5103442" cy="1728192"/>
          </a:xfrm>
          <a:prstGeom prst="wedgeRoundRectCallout">
            <a:avLst>
              <a:gd name="adj1" fmla="val -40672"/>
              <a:gd name="adj2" fmla="val 75699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мение мыслить логически, выполнять умозаключения без наглядной опоры, сопоставлять суждения по определенным правилам</a:t>
            </a:r>
            <a:endParaRPr lang="ru-RU" sz="22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498B5E9B-442D-AF63-B6EE-DA3730BB63CB}"/>
              </a:ext>
            </a:extLst>
          </p:cNvPr>
          <p:cNvSpPr/>
          <p:nvPr/>
        </p:nvSpPr>
        <p:spPr>
          <a:xfrm>
            <a:off x="156603" y="2492896"/>
            <a:ext cx="3771013" cy="2088232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него есть четыре, но если их все отрезать, то у него станет целых восемь. О чем идет речь?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97BE7A67-F182-9FDA-D78E-3399376E8F01}"/>
              </a:ext>
            </a:extLst>
          </p:cNvPr>
          <p:cNvSpPr/>
          <p:nvPr/>
        </p:nvSpPr>
        <p:spPr>
          <a:xfrm>
            <a:off x="5004048" y="2384884"/>
            <a:ext cx="3936137" cy="2304256"/>
          </a:xfrm>
          <a:prstGeom prst="horizontalScroll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12 часов ночи идет дождь, то можно ли ожидать, что через 72 часа будет солнечная погода?</a:t>
            </a:r>
          </a:p>
        </p:txBody>
      </p:sp>
    </p:spTree>
    <p:extLst>
      <p:ext uri="{BB962C8B-B14F-4D97-AF65-F5344CB8AC3E}">
        <p14:creationId xmlns:p14="http://schemas.microsoft.com/office/powerpoint/2010/main" val="42749930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1013</Words>
  <Application>Microsoft Office PowerPoint</Application>
  <PresentationFormat>Экран (4:3)</PresentationFormat>
  <Paragraphs>147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Corbel</vt:lpstr>
      <vt:lpstr>Times New Roman</vt:lpstr>
      <vt:lpstr>Wingdings</vt:lpstr>
      <vt:lpstr>Тема Office</vt:lpstr>
      <vt:lpstr>Окаймление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Приём  «Верные и неверные утверждения» </vt:lpstr>
      <vt:lpstr>Представление ситуации, описанной в задаче, в реальной жизни.</vt:lpstr>
      <vt:lpstr>Также, мы с учениками обыгрывали ситуации похода в магазин: один ученик выступал в роли продавца, другие покупателями.  Эту работу мы организовывали в группах.</vt:lpstr>
      <vt:lpstr>Стенгазета «Математика в числах» какую роль в жизни играют для каждого из  нас числа.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Учитель_301</dc:creator>
  <cp:lastModifiedBy>Анастасия Очагова</cp:lastModifiedBy>
  <cp:revision>23</cp:revision>
  <dcterms:created xsi:type="dcterms:W3CDTF">2023-02-09T09:04:17Z</dcterms:created>
  <dcterms:modified xsi:type="dcterms:W3CDTF">2024-01-23T18:44:09Z</dcterms:modified>
</cp:coreProperties>
</file>