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277" r:id="rId4"/>
    <p:sldId id="278" r:id="rId5"/>
    <p:sldId id="264" r:id="rId6"/>
    <p:sldId id="276" r:id="rId7"/>
    <p:sldId id="289" r:id="rId8"/>
    <p:sldId id="290" r:id="rId9"/>
    <p:sldId id="292" r:id="rId10"/>
    <p:sldId id="291" r:id="rId11"/>
    <p:sldId id="279" r:id="rId12"/>
    <p:sldId id="280" r:id="rId13"/>
    <p:sldId id="282" r:id="rId14"/>
    <p:sldId id="283" r:id="rId15"/>
    <p:sldId id="260" r:id="rId16"/>
    <p:sldId id="266" r:id="rId17"/>
    <p:sldId id="273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2371" y="0"/>
            <a:ext cx="9646371" cy="72009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86756" cy="100013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2285992"/>
            <a:ext cx="9501222" cy="302576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Применение приемов креативного мышления в работе с текстом на уроках литературы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3600" b="1" dirty="0" smtClean="0"/>
          </a:p>
          <a:p>
            <a:pPr algn="ctr">
              <a:spcBef>
                <a:spcPts val="0"/>
              </a:spcBef>
              <a:buNone/>
            </a:pPr>
            <a:endParaRPr lang="ru-RU" sz="3600" dirty="0" smtClean="0"/>
          </a:p>
          <a:p>
            <a:pPr algn="ctr">
              <a:spcBef>
                <a:spcPts val="0"/>
              </a:spcBef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Формулировки заданий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1.Дорисуй картинку.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2.Угадай, что изображено на картинке.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3.Составь свой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друдл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4.Придумай название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друдлу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59740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5100" i="1" dirty="0" smtClean="0">
                <a:latin typeface="Times New Roman" pitchFamily="18" charset="0"/>
                <a:cs typeface="Times New Roman" pitchFamily="18" charset="0"/>
              </a:rPr>
              <a:t>Над, крутой, днепровский, обрыв, высится, сейчас, обелиск. У, подножие, трепещет, пламя. Гранитный, плита. Под, она, солдат,. Никто, не, знать, кто, он. Простой, солдат. Тот, что, вытянуть, война. Месить, фронтовой, грязь, сапожища, греть, озябший, руки, у, печурка, брать, города, форсировать, реки, бить, фашиста. Ветер, рвать, пламя, над, могила. Кругом, венки, -большой, торжественный, с, красные, ленты. И, маленький, трогательный, букетики. Стоит, паренёк, рыженький, в, ремесленный, курточка. Двое, морячки, в, коротенький, бушлаты. Женщина, с, ребенок. Стоять, молчит... Каждый, вспоминать, свой.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357166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1.Прием «Мозаика»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Ответ: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lvl="1" indent="0" algn="just">
              <a:buNone/>
            </a:pPr>
            <a:r>
              <a:rPr lang="ru-RU" dirty="0" smtClean="0"/>
              <a:t>	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Над крутым днепровским обрывом высится сейчас обелиск. У подножия трепещет пламя. Гранитная плита. Под ней солдат. Никто не знает, кто он. Простой солдат. Тот, что вытянул войну. Месил фронтовую грязь сапожищами, бил немца, грел озябшие руки у печурки, брал города, форсировал реки. </a:t>
            </a:r>
          </a:p>
          <a:p>
            <a:pPr marL="0" lvl="1" indent="0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Ветер рвет пламя над могилой. Кругом венки – большие, торжественные, с красными лентами. И маленькие трогательные букетики. Стоит паренек, рыженький, в ремесленной курточке. Двое морячков в коротеньких бушлатах. Женщина с ребенком. Стоят, молчат… Каждый думает, вспоминает свое.</a:t>
            </a:r>
          </a:p>
          <a:p>
            <a:pPr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2142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43914" cy="52149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наконец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Москву пришел вовсе не неуч, слепо, как росток к солнцу, тянувшийся к знаниям, а юноша, уже прикоснувшийся к науке своего времени, уже сделавший первый жадный глоток из чаши истины, понявший, что жажду эту побороть он в себе теперь не в силах, и с немалыми сомнениями и колебаниями решивший идти в Москву, точно зная, что лишь там он сможет утолить эту жажду.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представлении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многих Ломоносов, совсем мальчик, сын темного поморского рыбака из бедной, затерянной в снегах деревеньки, вдруг бросает все и пешком идет в Москву учиться.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явление Ломоносова в Москву — это не некая игра судьбы, не случайность внезапного озарения, а неизмеримо более серьезное отражение сложного духовного процесса человека с уже сложившимся характером.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так и не так.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Во-первых, это был совсем не мальчик. В Москву отправился 19-летний, по существу, взрослый парень, завидный жених, широкоплечий силач, который с десяти лет ходил в море и был дублен самыми злыми северными ветрами. Во-вторых, в Москву отправился не сын бедного темного помора, а единственный наследник человека, для своих мест если не богатого, то весьма обеспеченного, пользующегося и авторитетом, и известностью. 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/>
              <a:t> 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0"/>
            <a:ext cx="7000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 </a:t>
            </a:r>
            <a:endParaRPr lang="ru-RU" dirty="0" smtClean="0"/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2.Прием «ПАЗЛЫ»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0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443914" cy="52864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представлении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многих Ломоносов, совсем мальчик, сын темного поморского рыбака из бедной, затерянной в снегах деревеньки, вдруг бросает все и пешком идет в Москву учиться.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так и не так.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Во-первых, это был совсем не мальчик. В Москву отправился 19-летний, по существу, взрослый парень, завидный жених, широкоплечий силач, который с десяти лет ходил в море и был дублен самыми злыми северными ветрами. Во-вторых, в Москву отправился не сын бедного темного помора, а единственный наследник человека, для своих мест если не богатого, то весьма обеспеченного, пользующегося и авторитетом, и известностью. 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наконец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 Москву пришел вовсе не неуч, слепо, как росток к солнцу, тянувшийся к знаниям, а юноша, уже прикоснувшийся к науке своего времени, уже сделавший первый жадный глоток из чаши истины, понявший, что жажду эту побороть он в себе теперь не в силах, и с немалыми сомнениями и колебаниями решивший идти в Москву, точно зная, что лишь там он сможет утолить эту жажду.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явление Ломоносова в Москву - это не некая игра судьбы, не случайность внезапного озарения, а неизмеримо более серьезное отражение сложного духовного процесса человека с уже сложившимся характером.</a:t>
            </a: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Прием «Логический ряд»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1.О Гагарине написано немало. 2. Для нас, знавших его близко, Юрий Гагарин прежде всего неутомимый труженик.3. Он любил повеселиться, пошутить. 4.Все помнят знаменитую </a:t>
            </a:r>
            <a:r>
              <a:rPr lang="ru-RU" sz="2400" dirty="0" err="1" smtClean="0"/>
              <a:t>гагаринскую</a:t>
            </a:r>
            <a:r>
              <a:rPr lang="ru-RU" sz="2400" dirty="0" smtClean="0"/>
              <a:t> улыбку.5. Его отличал дар мгновенно оценить ситуацию и принять правильное решение.6. Юрий стремился к знаниям.7. Его тетрадки с лекциями, конспектами, аккуратными чертежами служили примером. 8.Но в работе он был предельно собран и серьезен.9. Он настойчиво учился в Военно-воздушной академии имени Жуковского, в срок сдавал зачеты и экзамены, не требовал никаких поблажек.10. Космонавт  был простым, но отнюдь не простоватым, умным и душевно щедрым.11. Гагарин получил диплом с отличием.</a:t>
            </a:r>
            <a:endParaRPr lang="ru-RU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461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12348   67911  10,5</a:t>
            </a:r>
          </a:p>
          <a:p>
            <a:pPr algn="ctr"/>
            <a:endParaRPr lang="ru-RU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Итоги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мастер-класса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72518" cy="4268799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- Применение приемов  креативного мышления позволяет решать такие  задачи:</a:t>
            </a:r>
          </a:p>
          <a:p>
            <a:pPr algn="just"/>
            <a:endParaRPr lang="ru-RU" sz="6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учить видеть, слышать и чувствовать текст;</a:t>
            </a: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пополнять речевую память учащегося;</a:t>
            </a: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обогащать словарный запас;</a:t>
            </a: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продуктивно усваивать учебный материал;</a:t>
            </a: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прививать  эстетический вкус;</a:t>
            </a:r>
          </a:p>
          <a:p>
            <a:pPr algn="just"/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формировать собственное мнение, высказывать и аргументировать его </a:t>
            </a:r>
          </a:p>
          <a:p>
            <a:pPr algn="just">
              <a:buNone/>
            </a:pPr>
            <a:endParaRPr lang="ru-RU" sz="6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«Все в твоих руках»</a:t>
            </a:r>
          </a:p>
          <a:p>
            <a:endParaRPr lang="ru-RU" sz="4800" b="1" dirty="0" smtClean="0"/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БОЛЬШОЙ ПАЛЕЦ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–  для меня было многое важным 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интересным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УКАЗАТЕЛЬНЫЙ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–   использованные приемы в мастер-классе буду применять в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–   для меня было недостаточно  данной  информации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БЕЗЫМЯННЫЙ         -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 все приёмы работы с текстом представлены ясно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МИЗИНЕЦ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данные приёмы мне известны,   но я их не применяю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2371" y="0"/>
            <a:ext cx="9646371" cy="72009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86756" cy="10001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643966" cy="4025897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Читать – это еще ничего не значит,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читать и как понимать прочитанное – вот в чем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главное</a:t>
            </a:r>
          </a:p>
          <a:p>
            <a:pPr algn="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К.Д. Ушинский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3600" b="1" dirty="0" smtClean="0"/>
          </a:p>
          <a:p>
            <a:pPr algn="ctr">
              <a:spcBef>
                <a:spcPts val="0"/>
              </a:spcBef>
              <a:buNone/>
            </a:pPr>
            <a:endParaRPr lang="ru-RU" sz="3600" dirty="0" smtClean="0"/>
          </a:p>
          <a:p>
            <a:pPr algn="ctr">
              <a:spcBef>
                <a:spcPts val="0"/>
              </a:spcBef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72476" cy="54546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По </a:t>
            </a:r>
            <a:r>
              <a:rPr lang="ru-RU" b="1" dirty="0" err="1" smtClean="0"/>
              <a:t>рзеузльаттам</a:t>
            </a:r>
            <a:r>
              <a:rPr lang="ru-RU" b="1" dirty="0" smtClean="0"/>
              <a:t> </a:t>
            </a:r>
            <a:r>
              <a:rPr lang="ru-RU" b="1" dirty="0" err="1" smtClean="0"/>
              <a:t>илссоевадний</a:t>
            </a:r>
            <a:r>
              <a:rPr lang="ru-RU" b="1" dirty="0" smtClean="0"/>
              <a:t> </a:t>
            </a:r>
            <a:r>
              <a:rPr lang="ru-RU" b="1" dirty="0" err="1" smtClean="0"/>
              <a:t>одонго</a:t>
            </a:r>
            <a:r>
              <a:rPr lang="ru-RU" b="1" dirty="0" smtClean="0"/>
              <a:t> </a:t>
            </a:r>
            <a:r>
              <a:rPr lang="ru-RU" b="1" dirty="0" err="1" smtClean="0"/>
              <a:t>анлигсйокго</a:t>
            </a:r>
            <a:r>
              <a:rPr lang="ru-RU" b="1" dirty="0" smtClean="0"/>
              <a:t> </a:t>
            </a:r>
            <a:r>
              <a:rPr lang="ru-RU" b="1" dirty="0" err="1" smtClean="0"/>
              <a:t>унвиертисета</a:t>
            </a:r>
            <a:r>
              <a:rPr lang="ru-RU" b="1" dirty="0" smtClean="0"/>
              <a:t>, не </a:t>
            </a:r>
            <a:r>
              <a:rPr lang="ru-RU" b="1" dirty="0" err="1" smtClean="0"/>
              <a:t>иеемт</a:t>
            </a:r>
            <a:r>
              <a:rPr lang="ru-RU" b="1" dirty="0" smtClean="0"/>
              <a:t> </a:t>
            </a:r>
            <a:r>
              <a:rPr lang="ru-RU" b="1" dirty="0" err="1" smtClean="0"/>
              <a:t>занчнеия</a:t>
            </a:r>
            <a:r>
              <a:rPr lang="ru-RU" b="1" dirty="0" smtClean="0"/>
              <a:t>, в </a:t>
            </a:r>
            <a:r>
              <a:rPr lang="ru-RU" b="1" dirty="0" err="1" smtClean="0"/>
              <a:t>каокм</a:t>
            </a:r>
            <a:r>
              <a:rPr lang="ru-RU" b="1" dirty="0" smtClean="0"/>
              <a:t> </a:t>
            </a:r>
            <a:r>
              <a:rPr lang="ru-RU" b="1" dirty="0" err="1" smtClean="0"/>
              <a:t>проякде</a:t>
            </a:r>
            <a:r>
              <a:rPr lang="ru-RU" b="1" dirty="0" smtClean="0"/>
              <a:t> </a:t>
            </a:r>
            <a:r>
              <a:rPr lang="ru-RU" b="1" dirty="0" err="1" smtClean="0"/>
              <a:t>рсапжоолены</a:t>
            </a:r>
            <a:r>
              <a:rPr lang="ru-RU" b="1" dirty="0" smtClean="0"/>
              <a:t> </a:t>
            </a:r>
            <a:r>
              <a:rPr lang="ru-RU" b="1" dirty="0" err="1" smtClean="0"/>
              <a:t>бкувы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солве</a:t>
            </a:r>
            <a:r>
              <a:rPr lang="ru-RU" b="1" dirty="0" smtClean="0"/>
              <a:t>. </a:t>
            </a:r>
            <a:r>
              <a:rPr lang="ru-RU" b="1" dirty="0" err="1" smtClean="0"/>
              <a:t>Галовне</a:t>
            </a:r>
            <a:r>
              <a:rPr lang="ru-RU" b="1" dirty="0" smtClean="0"/>
              <a:t>, </a:t>
            </a:r>
            <a:r>
              <a:rPr lang="ru-RU" b="1" dirty="0" err="1" smtClean="0"/>
              <a:t>чотбы</a:t>
            </a:r>
            <a:r>
              <a:rPr lang="ru-RU" b="1" dirty="0" smtClean="0"/>
              <a:t> </a:t>
            </a:r>
            <a:r>
              <a:rPr lang="ru-RU" b="1" dirty="0" err="1" smtClean="0"/>
              <a:t>преавя</a:t>
            </a:r>
            <a:r>
              <a:rPr lang="ru-RU" b="1" dirty="0" smtClean="0"/>
              <a:t> и </a:t>
            </a:r>
            <a:r>
              <a:rPr lang="ru-RU" b="1" dirty="0" err="1" smtClean="0"/>
              <a:t>пслонедяя</a:t>
            </a:r>
            <a:r>
              <a:rPr lang="ru-RU" b="1" dirty="0" smtClean="0"/>
              <a:t> </a:t>
            </a:r>
            <a:r>
              <a:rPr lang="ru-RU" b="1" dirty="0" err="1" smtClean="0"/>
              <a:t>бквуы</a:t>
            </a:r>
            <a:r>
              <a:rPr lang="ru-RU" b="1" dirty="0" smtClean="0"/>
              <a:t> </a:t>
            </a:r>
            <a:r>
              <a:rPr lang="ru-RU" b="1" dirty="0" err="1" smtClean="0"/>
              <a:t>блыи</a:t>
            </a:r>
            <a:r>
              <a:rPr lang="ru-RU" b="1" dirty="0" smtClean="0"/>
              <a:t> на </a:t>
            </a:r>
            <a:r>
              <a:rPr lang="ru-RU" b="1" dirty="0" err="1" smtClean="0"/>
              <a:t>мсете</a:t>
            </a:r>
            <a:r>
              <a:rPr lang="ru-RU" b="1" dirty="0" smtClean="0"/>
              <a:t>. </a:t>
            </a:r>
            <a:r>
              <a:rPr lang="ru-RU" b="1" dirty="0" err="1" smtClean="0"/>
              <a:t>Осатьлыне</a:t>
            </a:r>
            <a:r>
              <a:rPr lang="ru-RU" b="1" dirty="0" smtClean="0"/>
              <a:t> </a:t>
            </a:r>
            <a:r>
              <a:rPr lang="ru-RU" b="1" dirty="0" err="1" smtClean="0"/>
              <a:t>бкувы</a:t>
            </a:r>
            <a:r>
              <a:rPr lang="ru-RU" b="1" dirty="0" smtClean="0"/>
              <a:t> </a:t>
            </a:r>
            <a:r>
              <a:rPr lang="ru-RU" b="1" dirty="0" err="1" smtClean="0"/>
              <a:t>мгоут</a:t>
            </a:r>
            <a:r>
              <a:rPr lang="ru-RU" b="1" dirty="0" smtClean="0"/>
              <a:t> </a:t>
            </a:r>
            <a:r>
              <a:rPr lang="ru-RU" b="1" dirty="0" err="1" smtClean="0"/>
              <a:t>селдовтаь</a:t>
            </a:r>
            <a:r>
              <a:rPr lang="ru-RU" b="1" dirty="0" smtClean="0"/>
              <a:t> в </a:t>
            </a:r>
            <a:r>
              <a:rPr lang="ru-RU" b="1" dirty="0" err="1" smtClean="0"/>
              <a:t>плоонм</a:t>
            </a:r>
            <a:r>
              <a:rPr lang="ru-RU" b="1" dirty="0" smtClean="0"/>
              <a:t> </a:t>
            </a:r>
            <a:r>
              <a:rPr lang="ru-RU" b="1" dirty="0" err="1" smtClean="0"/>
              <a:t>бсепордяке</a:t>
            </a:r>
            <a:r>
              <a:rPr lang="ru-RU" b="1" dirty="0" smtClean="0"/>
              <a:t>, </a:t>
            </a:r>
            <a:r>
              <a:rPr lang="ru-RU" b="1" dirty="0" err="1" smtClean="0"/>
              <a:t>все-рвано</a:t>
            </a:r>
            <a:r>
              <a:rPr lang="ru-RU" b="1" dirty="0" smtClean="0"/>
              <a:t> </a:t>
            </a:r>
            <a:r>
              <a:rPr lang="ru-RU" b="1" dirty="0" err="1" smtClean="0"/>
              <a:t>ткест</a:t>
            </a:r>
            <a:r>
              <a:rPr lang="ru-RU" b="1" dirty="0" smtClean="0"/>
              <a:t> </a:t>
            </a:r>
            <a:r>
              <a:rPr lang="ru-RU" b="1" dirty="0" err="1" smtClean="0"/>
              <a:t>чтаитсея</a:t>
            </a:r>
            <a:r>
              <a:rPr lang="ru-RU" b="1" dirty="0" smtClean="0"/>
              <a:t> без </a:t>
            </a:r>
            <a:r>
              <a:rPr lang="ru-RU" b="1" dirty="0" err="1" smtClean="0"/>
              <a:t>побрелм</a:t>
            </a:r>
            <a:r>
              <a:rPr lang="ru-RU" b="1" dirty="0" smtClean="0"/>
              <a:t>. </a:t>
            </a:r>
            <a:r>
              <a:rPr lang="ru-RU" b="1" dirty="0" err="1" smtClean="0"/>
              <a:t>Пичрионй</a:t>
            </a:r>
            <a:r>
              <a:rPr lang="ru-RU" b="1" dirty="0" smtClean="0"/>
              <a:t> </a:t>
            </a:r>
            <a:r>
              <a:rPr lang="ru-RU" b="1" dirty="0" err="1" smtClean="0"/>
              <a:t>эгото</a:t>
            </a:r>
            <a:r>
              <a:rPr lang="ru-RU" b="1" dirty="0" smtClean="0"/>
              <a:t> </a:t>
            </a:r>
            <a:r>
              <a:rPr lang="ru-RU" b="1" dirty="0" err="1" smtClean="0"/>
              <a:t>ялвятеся</a:t>
            </a:r>
            <a:r>
              <a:rPr lang="ru-RU" b="1" dirty="0" smtClean="0"/>
              <a:t> то, что мы не </a:t>
            </a:r>
            <a:r>
              <a:rPr lang="ru-RU" b="1" dirty="0" err="1" smtClean="0"/>
              <a:t>чиаетм</a:t>
            </a:r>
            <a:r>
              <a:rPr lang="ru-RU" b="1" dirty="0" smtClean="0"/>
              <a:t> </a:t>
            </a:r>
            <a:r>
              <a:rPr lang="ru-RU" b="1" dirty="0" err="1" smtClean="0"/>
              <a:t>кдаужю</a:t>
            </a:r>
            <a:r>
              <a:rPr lang="ru-RU" b="1" dirty="0" smtClean="0"/>
              <a:t> </a:t>
            </a:r>
            <a:r>
              <a:rPr lang="ru-RU" b="1" dirty="0" err="1" smtClean="0"/>
              <a:t>бкуву</a:t>
            </a:r>
            <a:r>
              <a:rPr lang="ru-RU" b="1" dirty="0" smtClean="0"/>
              <a:t> по </a:t>
            </a:r>
            <a:r>
              <a:rPr lang="ru-RU" b="1" dirty="0" err="1" smtClean="0"/>
              <a:t>отдльенотси</a:t>
            </a:r>
            <a:r>
              <a:rPr lang="ru-RU" b="1" dirty="0" smtClean="0"/>
              <a:t>, а все </a:t>
            </a:r>
            <a:r>
              <a:rPr lang="ru-RU" b="1" dirty="0" err="1" smtClean="0"/>
              <a:t>солво</a:t>
            </a:r>
            <a:r>
              <a:rPr lang="ru-RU" b="1" dirty="0" smtClean="0"/>
              <a:t> </a:t>
            </a:r>
            <a:r>
              <a:rPr lang="ru-RU" b="1" dirty="0" err="1" smtClean="0"/>
              <a:t>цлиеком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15370" cy="4525963"/>
          </a:xfrm>
        </p:spPr>
        <p:txBody>
          <a:bodyPr>
            <a:normAutofit/>
          </a:bodyPr>
          <a:lstStyle/>
          <a:p>
            <a:pPr marL="0" indent="0" algn="just">
              <a:buAutoNum type="romanU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Умения, целиком основанные на тексте: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находить информацию и формулировать простые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непосредственные выводы</a:t>
            </a:r>
          </a:p>
          <a:p>
            <a:pPr marL="0" indent="0" algn="just">
              <a:buFont typeface="Arial" pitchFamily="34" charset="0"/>
              <a:buAutoNum type="romanUcPeriod"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AutoNum type="romanU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Умения, основанные на собственных размышлениях о прочитанном: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интегрировать, интерпретировать и оценивать информацию</a:t>
            </a:r>
          </a:p>
          <a:p>
            <a:pPr marL="857250" indent="-857250" algn="ctr">
              <a:buAutoNum type="romanUcPeriod"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996" y="500042"/>
            <a:ext cx="7801004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КРЕАТИВНОЕ МЫШЛЕНИЕ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каждого учителя - предметника-  развитие мыслительных навыков учащихся, необходимых не только в учебе, но и в дальнейшей жизни. Чтобы достичь данной цели необходима мотивация учения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142" cy="6902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Приём «Верите ли вы …»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96752"/>
            <a:ext cx="8715436" cy="537552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5900" dirty="0" smtClean="0"/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 Верите ли вы, что можно детей научить учиться?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2. Верите ли вы, что урок длится 40-45 минут?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3. Верите ли вы, что школа может существовать без детей?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4. Верите ли вы, что учитель находится в постоянном поиске новых идей?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5. Верите ли вы, что по окончании мастер – класса  вы что-нибудь возьмёте для своей педагогической копилки?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6. Верите ли вы, что работа с текстом  не влияет на развитие речи ребёнка?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7. Верите ли вы что формирование читательской грамотности – не играет роли в образовании детей? </a:t>
            </a:r>
          </a:p>
          <a:p>
            <a:pPr algn="ctr"/>
            <a:endParaRPr lang="ru-RU" sz="9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«Чёрный ящик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2571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Этот прием не только развивает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критическое мышление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ассоциативное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вызывает интерес к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вдумчивому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чтению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Друдлы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419736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Друдл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(от английских слов «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doodle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» – абстрактные каракули, «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drawing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- рисунок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riddle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 – это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картинка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или часть картинки, с изображением разных форм или фигур, которые кажутся непонятными, даже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абстрактными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995" y="0"/>
            <a:ext cx="918699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8501122" cy="58579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691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Мастер-класс</vt:lpstr>
      <vt:lpstr>Мастер-класс</vt:lpstr>
      <vt:lpstr>Слайд 3</vt:lpstr>
      <vt:lpstr>Слайд 4</vt:lpstr>
      <vt:lpstr> КРЕАТИВНОЕ МЫШЛЕНИЕ  </vt:lpstr>
      <vt:lpstr> Приём «Верите ли вы …» </vt:lpstr>
      <vt:lpstr> Приём «Чёрный ящик» </vt:lpstr>
      <vt:lpstr> Приём «Друдлы» </vt:lpstr>
      <vt:lpstr>Слайд 9</vt:lpstr>
      <vt:lpstr>Формулировки заданий</vt:lpstr>
      <vt:lpstr>  </vt:lpstr>
      <vt:lpstr>  Ответ: </vt:lpstr>
      <vt:lpstr> </vt:lpstr>
      <vt:lpstr>Ответ: </vt:lpstr>
      <vt:lpstr>Прием «Логический ряд» </vt:lpstr>
      <vt:lpstr> Ответ: </vt:lpstr>
      <vt:lpstr> Итоги мастер-класса</vt:lpstr>
      <vt:lpstr>Рефлексия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Читать – это ещё ничего не значит, что читать т как понимать прочитанное - вот в чём главное.</dc:title>
  <dc:creator>о</dc:creator>
  <cp:lastModifiedBy>Оксана Анатольевна</cp:lastModifiedBy>
  <cp:revision>71</cp:revision>
  <dcterms:created xsi:type="dcterms:W3CDTF">2022-04-06T12:45:13Z</dcterms:created>
  <dcterms:modified xsi:type="dcterms:W3CDTF">2024-01-24T03:40:44Z</dcterms:modified>
</cp:coreProperties>
</file>